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19"/>
  </p:notesMasterIdLst>
  <p:handoutMasterIdLst>
    <p:handoutMasterId r:id="rId20"/>
  </p:handoutMasterIdLst>
  <p:sldIdLst>
    <p:sldId id="256" r:id="rId2"/>
    <p:sldId id="288" r:id="rId3"/>
    <p:sldId id="263" r:id="rId4"/>
    <p:sldId id="264" r:id="rId5"/>
    <p:sldId id="267" r:id="rId6"/>
    <p:sldId id="265" r:id="rId7"/>
    <p:sldId id="283" r:id="rId8"/>
    <p:sldId id="284" r:id="rId9"/>
    <p:sldId id="266" r:id="rId10"/>
    <p:sldId id="285" r:id="rId11"/>
    <p:sldId id="289" r:id="rId12"/>
    <p:sldId id="291" r:id="rId13"/>
    <p:sldId id="290" r:id="rId14"/>
    <p:sldId id="293" r:id="rId15"/>
    <p:sldId id="292" r:id="rId16"/>
    <p:sldId id="287" r:id="rId17"/>
    <p:sldId id="294" r:id="rId18"/>
  </p:sldIdLst>
  <p:sldSz cx="9144000" cy="6858000" type="screen4x3"/>
  <p:notesSz cx="6797675" cy="9926638"/>
  <p:defaultTextStyle>
    <a:defPPr>
      <a:defRPr lang="de-DE"/>
    </a:defPPr>
    <a:lvl1pPr algn="ctr" rtl="0" fontAlgn="base">
      <a:spcBef>
        <a:spcPct val="0"/>
      </a:spcBef>
      <a:spcAft>
        <a:spcPct val="0"/>
      </a:spcAft>
      <a:defRPr sz="11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11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1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1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100" kern="1200">
        <a:solidFill>
          <a:schemeClr val="tx1"/>
        </a:solidFill>
        <a:latin typeface="Arial" panose="020B0604020202020204" pitchFamily="34" charset="0"/>
        <a:ea typeface="+mn-ea"/>
        <a:cs typeface="+mn-cs"/>
      </a:defRPr>
    </a:lvl5pPr>
    <a:lvl6pPr marL="2286000" algn="l" defTabSz="914400" rtl="0" eaLnBrk="1" latinLnBrk="0" hangingPunct="1">
      <a:defRPr sz="1100" kern="1200">
        <a:solidFill>
          <a:schemeClr val="tx1"/>
        </a:solidFill>
        <a:latin typeface="Arial" panose="020B0604020202020204" pitchFamily="34" charset="0"/>
        <a:ea typeface="+mn-ea"/>
        <a:cs typeface="+mn-cs"/>
      </a:defRPr>
    </a:lvl6pPr>
    <a:lvl7pPr marL="2743200" algn="l" defTabSz="914400" rtl="0" eaLnBrk="1" latinLnBrk="0" hangingPunct="1">
      <a:defRPr sz="1100" kern="1200">
        <a:solidFill>
          <a:schemeClr val="tx1"/>
        </a:solidFill>
        <a:latin typeface="Arial" panose="020B0604020202020204" pitchFamily="34" charset="0"/>
        <a:ea typeface="+mn-ea"/>
        <a:cs typeface="+mn-cs"/>
      </a:defRPr>
    </a:lvl7pPr>
    <a:lvl8pPr marL="3200400" algn="l" defTabSz="914400" rtl="0" eaLnBrk="1" latinLnBrk="0" hangingPunct="1">
      <a:defRPr sz="1100" kern="1200">
        <a:solidFill>
          <a:schemeClr val="tx1"/>
        </a:solidFill>
        <a:latin typeface="Arial" panose="020B0604020202020204" pitchFamily="34" charset="0"/>
        <a:ea typeface="+mn-ea"/>
        <a:cs typeface="+mn-cs"/>
      </a:defRPr>
    </a:lvl8pPr>
    <a:lvl9pPr marL="3657600" algn="l" defTabSz="914400" rtl="0" eaLnBrk="1" latinLnBrk="0" hangingPunct="1">
      <a:defRPr sz="1100"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tandardabschnitt" id="{77CAE445-1646-4573-BAA8-C29E334668C0}">
          <p14:sldIdLst>
            <p14:sldId id="256"/>
            <p14:sldId id="288"/>
            <p14:sldId id="263"/>
            <p14:sldId id="264"/>
            <p14:sldId id="267"/>
            <p14:sldId id="265"/>
            <p14:sldId id="283"/>
            <p14:sldId id="284"/>
            <p14:sldId id="266"/>
            <p14:sldId id="285"/>
            <p14:sldId id="289"/>
            <p14:sldId id="291"/>
            <p14:sldId id="290"/>
            <p14:sldId id="293"/>
            <p14:sldId id="292"/>
            <p14:sldId id="287"/>
            <p14:sldId id="29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Bertke" initials="LB" lastIdx="1" clrIdx="0">
    <p:extLst>
      <p:ext uri="{19B8F6BF-5375-455C-9EA6-DF929625EA0E}">
        <p15:presenceInfo xmlns:p15="http://schemas.microsoft.com/office/powerpoint/2012/main" userId="ed4786d0b9d49f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0001"/>
    <a:srgbClr val="7B0001"/>
    <a:srgbClr val="008000"/>
    <a:srgbClr val="FFEA23"/>
    <a:srgbClr val="7C6501"/>
    <a:srgbClr val="7F6801"/>
    <a:srgbClr val="00FF00"/>
    <a:srgbClr val="FFD002"/>
    <a:srgbClr val="7F6001"/>
    <a:srgbClr val="413A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92"/>
    <p:restoredTop sz="86609" autoAdjust="0"/>
  </p:normalViewPr>
  <p:slideViewPr>
    <p:cSldViewPr snapToGrid="0">
      <p:cViewPr varScale="1">
        <p:scale>
          <a:sx n="71" d="100"/>
          <a:sy n="71" d="100"/>
        </p:scale>
        <p:origin x="1987" y="4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3487" y="3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D8B765-DFFC-4A31-A42B-87DC1D5621DE}" type="doc">
      <dgm:prSet loTypeId="urn:microsoft.com/office/officeart/2005/8/layout/venn1" loCatId="relationship" qsTypeId="urn:microsoft.com/office/officeart/2005/8/quickstyle/simple1" qsCatId="simple" csTypeId="urn:microsoft.com/office/officeart/2005/8/colors/accent2_5" csCatId="accent2" phldr="1"/>
      <dgm:spPr/>
      <dgm:t>
        <a:bodyPr/>
        <a:lstStyle/>
        <a:p>
          <a:endParaRPr lang="de-DE"/>
        </a:p>
      </dgm:t>
    </dgm:pt>
    <dgm:pt modelId="{2A062247-15BF-42CD-BB8C-C9F561CD7C48}">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DE" sz="1400" dirty="0"/>
            <a:t>Verfahren und Instrumente der Beruflichen Rehabilitation bei Lernbeeinträchtigungen</a:t>
          </a:r>
        </a:p>
      </dgm:t>
    </dgm:pt>
    <dgm:pt modelId="{A8FDE339-2822-49F1-9FA2-8B55B1553B5D}" type="parTrans" cxnId="{C7D2AF4E-7B00-4E9D-9C9C-8E9178DCEC12}">
      <dgm:prSet/>
      <dgm:spPr/>
      <dgm:t>
        <a:bodyPr/>
        <a:lstStyle/>
        <a:p>
          <a:endParaRPr lang="de-DE" sz="2000"/>
        </a:p>
      </dgm:t>
    </dgm:pt>
    <dgm:pt modelId="{E978E3AF-6412-4636-AF0B-1C2BCDA85E39}" type="sibTrans" cxnId="{C7D2AF4E-7B00-4E9D-9C9C-8E9178DCEC12}">
      <dgm:prSet/>
      <dgm:spPr/>
      <dgm:t>
        <a:bodyPr/>
        <a:lstStyle/>
        <a:p>
          <a:endParaRPr lang="de-DE" sz="2000"/>
        </a:p>
      </dgm:t>
    </dgm:pt>
    <dgm:pt modelId="{BA8AAE68-B440-4B06-8E50-803B42572641}">
      <dgm:prSet phldrT="[Text]" custT="1"/>
      <dgm:spPr/>
      <dgm:t>
        <a:bodyPr/>
        <a:lstStyle/>
        <a:p>
          <a:r>
            <a:rPr lang="de-DE" sz="1400" dirty="0"/>
            <a:t>Inklusion in der Berufsbildung </a:t>
          </a:r>
        </a:p>
        <a:p>
          <a:r>
            <a:rPr lang="de-DE" sz="1400" dirty="0"/>
            <a:t>Teilhabe am Arbeitsmarkt</a:t>
          </a:r>
        </a:p>
      </dgm:t>
    </dgm:pt>
    <dgm:pt modelId="{8F42D7AC-8022-4875-A8BB-4ED06C33F011}" type="parTrans" cxnId="{F0E47F11-1380-4AF1-91EB-5AE53C87B097}">
      <dgm:prSet/>
      <dgm:spPr/>
      <dgm:t>
        <a:bodyPr/>
        <a:lstStyle/>
        <a:p>
          <a:endParaRPr lang="de-DE" sz="2000"/>
        </a:p>
      </dgm:t>
    </dgm:pt>
    <dgm:pt modelId="{4B19225F-9956-4BF4-988C-800F51C88358}" type="sibTrans" cxnId="{F0E47F11-1380-4AF1-91EB-5AE53C87B097}">
      <dgm:prSet/>
      <dgm:spPr/>
      <dgm:t>
        <a:bodyPr/>
        <a:lstStyle/>
        <a:p>
          <a:endParaRPr lang="de-DE" sz="2000"/>
        </a:p>
      </dgm:t>
    </dgm:pt>
    <dgm:pt modelId="{1BC2BA3E-7C1B-492C-97C4-7CE967BBE7E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DE" sz="1400" dirty="0"/>
            <a:t>Berufs-orientierung und Berufswahl</a:t>
          </a:r>
        </a:p>
      </dgm:t>
    </dgm:pt>
    <dgm:pt modelId="{0C9D43C2-4E47-4296-B137-F078A1836111}" type="parTrans" cxnId="{CF08FE97-5F76-48DA-A19C-33CFFB6F8E1F}">
      <dgm:prSet/>
      <dgm:spPr/>
      <dgm:t>
        <a:bodyPr/>
        <a:lstStyle/>
        <a:p>
          <a:endParaRPr lang="de-DE" sz="2000"/>
        </a:p>
      </dgm:t>
    </dgm:pt>
    <dgm:pt modelId="{3E73F2A1-ED1E-4852-8B3A-08F82285BBE9}" type="sibTrans" cxnId="{CF08FE97-5F76-48DA-A19C-33CFFB6F8E1F}">
      <dgm:prSet/>
      <dgm:spPr/>
      <dgm:t>
        <a:bodyPr/>
        <a:lstStyle/>
        <a:p>
          <a:endParaRPr lang="de-DE" sz="2000"/>
        </a:p>
      </dgm:t>
    </dgm:pt>
    <dgm:pt modelId="{768E88C2-6CCE-4148-B96F-52577B8CAC05}">
      <dgm:prSet custT="1"/>
      <dgm:spPr/>
      <dgm:t>
        <a:bodyPr/>
        <a:lstStyle/>
        <a:p>
          <a:r>
            <a:rPr lang="de-DE" sz="1400" dirty="0" err="1"/>
            <a:t>Gatekeeping</a:t>
          </a:r>
          <a:r>
            <a:rPr lang="de-DE" sz="1400" dirty="0"/>
            <a:t> an den Status-passagen</a:t>
          </a:r>
        </a:p>
      </dgm:t>
    </dgm:pt>
    <dgm:pt modelId="{39848DE3-2331-4A75-BBCA-E87AEB33F8AF}" type="parTrans" cxnId="{841C6374-BA93-4295-9081-C7A0A6EA773B}">
      <dgm:prSet/>
      <dgm:spPr/>
      <dgm:t>
        <a:bodyPr/>
        <a:lstStyle/>
        <a:p>
          <a:endParaRPr lang="de-DE" sz="2000"/>
        </a:p>
      </dgm:t>
    </dgm:pt>
    <dgm:pt modelId="{023DD2F4-C63B-4FC6-866E-15AE968B554E}" type="sibTrans" cxnId="{841C6374-BA93-4295-9081-C7A0A6EA773B}">
      <dgm:prSet/>
      <dgm:spPr/>
      <dgm:t>
        <a:bodyPr/>
        <a:lstStyle/>
        <a:p>
          <a:endParaRPr lang="de-DE" sz="2000"/>
        </a:p>
      </dgm:t>
    </dgm:pt>
    <dgm:pt modelId="{FF5F66BC-F7E3-4853-802A-203A4ED957EF}" type="pres">
      <dgm:prSet presAssocID="{B6D8B765-DFFC-4A31-A42B-87DC1D5621DE}" presName="compositeShape" presStyleCnt="0">
        <dgm:presLayoutVars>
          <dgm:chMax val="7"/>
          <dgm:dir/>
          <dgm:resizeHandles val="exact"/>
        </dgm:presLayoutVars>
      </dgm:prSet>
      <dgm:spPr/>
    </dgm:pt>
    <dgm:pt modelId="{DD91A180-E4E9-4D42-9C84-7F88A63617D8}" type="pres">
      <dgm:prSet presAssocID="{2A062247-15BF-42CD-BB8C-C9F561CD7C48}" presName="circ1" presStyleLbl="vennNode1" presStyleIdx="0" presStyleCnt="4"/>
      <dgm:spPr/>
    </dgm:pt>
    <dgm:pt modelId="{9F9F6B8D-C585-4BD3-9767-48F063E1D392}" type="pres">
      <dgm:prSet presAssocID="{2A062247-15BF-42CD-BB8C-C9F561CD7C48}" presName="circ1Tx" presStyleLbl="revTx" presStyleIdx="0" presStyleCnt="0">
        <dgm:presLayoutVars>
          <dgm:chMax val="0"/>
          <dgm:chPref val="0"/>
          <dgm:bulletEnabled val="1"/>
        </dgm:presLayoutVars>
      </dgm:prSet>
      <dgm:spPr/>
    </dgm:pt>
    <dgm:pt modelId="{2BB104D7-4BA4-469E-9578-632B6C83F6E8}" type="pres">
      <dgm:prSet presAssocID="{1BC2BA3E-7C1B-492C-97C4-7CE967BBE7E1}" presName="circ2" presStyleLbl="vennNode1" presStyleIdx="1" presStyleCnt="4"/>
      <dgm:spPr/>
    </dgm:pt>
    <dgm:pt modelId="{D2BF2A47-2CED-4EA8-B9E3-48332C8FEA35}" type="pres">
      <dgm:prSet presAssocID="{1BC2BA3E-7C1B-492C-97C4-7CE967BBE7E1}" presName="circ2Tx" presStyleLbl="revTx" presStyleIdx="0" presStyleCnt="0">
        <dgm:presLayoutVars>
          <dgm:chMax val="0"/>
          <dgm:chPref val="0"/>
          <dgm:bulletEnabled val="1"/>
        </dgm:presLayoutVars>
      </dgm:prSet>
      <dgm:spPr/>
    </dgm:pt>
    <dgm:pt modelId="{01DAA8C4-73A3-494A-B301-6557E6BD1E1E}" type="pres">
      <dgm:prSet presAssocID="{BA8AAE68-B440-4B06-8E50-803B42572641}" presName="circ3" presStyleLbl="vennNode1" presStyleIdx="2" presStyleCnt="4"/>
      <dgm:spPr/>
    </dgm:pt>
    <dgm:pt modelId="{ADD120E9-90A1-4CB9-99FA-D69415CF27B4}" type="pres">
      <dgm:prSet presAssocID="{BA8AAE68-B440-4B06-8E50-803B42572641}" presName="circ3Tx" presStyleLbl="revTx" presStyleIdx="0" presStyleCnt="0">
        <dgm:presLayoutVars>
          <dgm:chMax val="0"/>
          <dgm:chPref val="0"/>
          <dgm:bulletEnabled val="1"/>
        </dgm:presLayoutVars>
      </dgm:prSet>
      <dgm:spPr/>
    </dgm:pt>
    <dgm:pt modelId="{ED2483E3-5D4D-40CF-99E8-C6A04F7E11E5}" type="pres">
      <dgm:prSet presAssocID="{768E88C2-6CCE-4148-B96F-52577B8CAC05}" presName="circ4" presStyleLbl="vennNode1" presStyleIdx="3" presStyleCnt="4"/>
      <dgm:spPr/>
    </dgm:pt>
    <dgm:pt modelId="{54892627-3FAD-4239-A304-202FB000E165}" type="pres">
      <dgm:prSet presAssocID="{768E88C2-6CCE-4148-B96F-52577B8CAC05}" presName="circ4Tx" presStyleLbl="revTx" presStyleIdx="0" presStyleCnt="0">
        <dgm:presLayoutVars>
          <dgm:chMax val="0"/>
          <dgm:chPref val="0"/>
          <dgm:bulletEnabled val="1"/>
        </dgm:presLayoutVars>
      </dgm:prSet>
      <dgm:spPr/>
    </dgm:pt>
  </dgm:ptLst>
  <dgm:cxnLst>
    <dgm:cxn modelId="{F0E47F11-1380-4AF1-91EB-5AE53C87B097}" srcId="{B6D8B765-DFFC-4A31-A42B-87DC1D5621DE}" destId="{BA8AAE68-B440-4B06-8E50-803B42572641}" srcOrd="2" destOrd="0" parTransId="{8F42D7AC-8022-4875-A8BB-4ED06C33F011}" sibTransId="{4B19225F-9956-4BF4-988C-800F51C88358}"/>
    <dgm:cxn modelId="{17797F1E-FBCC-4BCA-8531-49F0C0470525}" type="presOf" srcId="{1BC2BA3E-7C1B-492C-97C4-7CE967BBE7E1}" destId="{2BB104D7-4BA4-469E-9578-632B6C83F6E8}" srcOrd="1" destOrd="0" presId="urn:microsoft.com/office/officeart/2005/8/layout/venn1"/>
    <dgm:cxn modelId="{C81A9E64-4D7B-413C-8E51-911B472328BA}" type="presOf" srcId="{B6D8B765-DFFC-4A31-A42B-87DC1D5621DE}" destId="{FF5F66BC-F7E3-4853-802A-203A4ED957EF}" srcOrd="0" destOrd="0" presId="urn:microsoft.com/office/officeart/2005/8/layout/venn1"/>
    <dgm:cxn modelId="{31BC884A-F4BB-486E-BB6C-B0008204CF73}" type="presOf" srcId="{1BC2BA3E-7C1B-492C-97C4-7CE967BBE7E1}" destId="{D2BF2A47-2CED-4EA8-B9E3-48332C8FEA35}" srcOrd="0" destOrd="0" presId="urn:microsoft.com/office/officeart/2005/8/layout/venn1"/>
    <dgm:cxn modelId="{0EF82B6B-3058-4129-AF96-14A799254A0D}" type="presOf" srcId="{BA8AAE68-B440-4B06-8E50-803B42572641}" destId="{01DAA8C4-73A3-494A-B301-6557E6BD1E1E}" srcOrd="0" destOrd="0" presId="urn:microsoft.com/office/officeart/2005/8/layout/venn1"/>
    <dgm:cxn modelId="{C7D2AF4E-7B00-4E9D-9C9C-8E9178DCEC12}" srcId="{B6D8B765-DFFC-4A31-A42B-87DC1D5621DE}" destId="{2A062247-15BF-42CD-BB8C-C9F561CD7C48}" srcOrd="0" destOrd="0" parTransId="{A8FDE339-2822-49F1-9FA2-8B55B1553B5D}" sibTransId="{E978E3AF-6412-4636-AF0B-1C2BCDA85E39}"/>
    <dgm:cxn modelId="{841C6374-BA93-4295-9081-C7A0A6EA773B}" srcId="{B6D8B765-DFFC-4A31-A42B-87DC1D5621DE}" destId="{768E88C2-6CCE-4148-B96F-52577B8CAC05}" srcOrd="3" destOrd="0" parTransId="{39848DE3-2331-4A75-BBCA-E87AEB33F8AF}" sibTransId="{023DD2F4-C63B-4FC6-866E-15AE968B554E}"/>
    <dgm:cxn modelId="{2C137A85-48A9-40A1-91EF-53581E4FA9D3}" type="presOf" srcId="{768E88C2-6CCE-4148-B96F-52577B8CAC05}" destId="{ED2483E3-5D4D-40CF-99E8-C6A04F7E11E5}" srcOrd="0" destOrd="0" presId="urn:microsoft.com/office/officeart/2005/8/layout/venn1"/>
    <dgm:cxn modelId="{2DEB428B-50F8-4A35-B2C4-36A003FEFC54}" type="presOf" srcId="{2A062247-15BF-42CD-BB8C-C9F561CD7C48}" destId="{DD91A180-E4E9-4D42-9C84-7F88A63617D8}" srcOrd="1" destOrd="0" presId="urn:microsoft.com/office/officeart/2005/8/layout/venn1"/>
    <dgm:cxn modelId="{CF08FE97-5F76-48DA-A19C-33CFFB6F8E1F}" srcId="{B6D8B765-DFFC-4A31-A42B-87DC1D5621DE}" destId="{1BC2BA3E-7C1B-492C-97C4-7CE967BBE7E1}" srcOrd="1" destOrd="0" parTransId="{0C9D43C2-4E47-4296-B137-F078A1836111}" sibTransId="{3E73F2A1-ED1E-4852-8B3A-08F82285BBE9}"/>
    <dgm:cxn modelId="{15CF5F9F-8F2A-4126-892E-41131DF9319F}" type="presOf" srcId="{BA8AAE68-B440-4B06-8E50-803B42572641}" destId="{ADD120E9-90A1-4CB9-99FA-D69415CF27B4}" srcOrd="1" destOrd="0" presId="urn:microsoft.com/office/officeart/2005/8/layout/venn1"/>
    <dgm:cxn modelId="{AEE59EB8-CE8A-417E-8BFF-1D75CD54561B}" type="presOf" srcId="{768E88C2-6CCE-4148-B96F-52577B8CAC05}" destId="{54892627-3FAD-4239-A304-202FB000E165}" srcOrd="1" destOrd="0" presId="urn:microsoft.com/office/officeart/2005/8/layout/venn1"/>
    <dgm:cxn modelId="{0E43CCB9-E74A-488F-925E-9C697BEF3CCE}" type="presOf" srcId="{2A062247-15BF-42CD-BB8C-C9F561CD7C48}" destId="{9F9F6B8D-C585-4BD3-9767-48F063E1D392}" srcOrd="0" destOrd="0" presId="urn:microsoft.com/office/officeart/2005/8/layout/venn1"/>
    <dgm:cxn modelId="{4D3C5CAD-4C17-4F67-8DFD-024F55735401}" type="presParOf" srcId="{FF5F66BC-F7E3-4853-802A-203A4ED957EF}" destId="{DD91A180-E4E9-4D42-9C84-7F88A63617D8}" srcOrd="0" destOrd="0" presId="urn:microsoft.com/office/officeart/2005/8/layout/venn1"/>
    <dgm:cxn modelId="{7EFD732F-9E68-49D2-9D80-581D9A5D99E8}" type="presParOf" srcId="{FF5F66BC-F7E3-4853-802A-203A4ED957EF}" destId="{9F9F6B8D-C585-4BD3-9767-48F063E1D392}" srcOrd="1" destOrd="0" presId="urn:microsoft.com/office/officeart/2005/8/layout/venn1"/>
    <dgm:cxn modelId="{8C491718-95B9-4DBC-828C-EDA95E476A68}" type="presParOf" srcId="{FF5F66BC-F7E3-4853-802A-203A4ED957EF}" destId="{2BB104D7-4BA4-469E-9578-632B6C83F6E8}" srcOrd="2" destOrd="0" presId="urn:microsoft.com/office/officeart/2005/8/layout/venn1"/>
    <dgm:cxn modelId="{8A0EF20A-F57A-40EE-845E-B8B6CE777E52}" type="presParOf" srcId="{FF5F66BC-F7E3-4853-802A-203A4ED957EF}" destId="{D2BF2A47-2CED-4EA8-B9E3-48332C8FEA35}" srcOrd="3" destOrd="0" presId="urn:microsoft.com/office/officeart/2005/8/layout/venn1"/>
    <dgm:cxn modelId="{5BED4AB3-C083-44C0-A60B-41E643331CAC}" type="presParOf" srcId="{FF5F66BC-F7E3-4853-802A-203A4ED957EF}" destId="{01DAA8C4-73A3-494A-B301-6557E6BD1E1E}" srcOrd="4" destOrd="0" presId="urn:microsoft.com/office/officeart/2005/8/layout/venn1"/>
    <dgm:cxn modelId="{ACAA975B-D5E7-4A4A-B3E1-780BC280EC75}" type="presParOf" srcId="{FF5F66BC-F7E3-4853-802A-203A4ED957EF}" destId="{ADD120E9-90A1-4CB9-99FA-D69415CF27B4}" srcOrd="5" destOrd="0" presId="urn:microsoft.com/office/officeart/2005/8/layout/venn1"/>
    <dgm:cxn modelId="{FA573761-8837-4F5D-9DE7-BE3CD0F3363B}" type="presParOf" srcId="{FF5F66BC-F7E3-4853-802A-203A4ED957EF}" destId="{ED2483E3-5D4D-40CF-99E8-C6A04F7E11E5}" srcOrd="6" destOrd="0" presId="urn:microsoft.com/office/officeart/2005/8/layout/venn1"/>
    <dgm:cxn modelId="{F5D3CAC4-B450-4CC9-9FCF-E3F477B8E853}" type="presParOf" srcId="{FF5F66BC-F7E3-4853-802A-203A4ED957EF}" destId="{54892627-3FAD-4239-A304-202FB000E165}"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1A180-E4E9-4D42-9C84-7F88A63617D8}">
      <dsp:nvSpPr>
        <dsp:cNvPr id="0" name=""/>
        <dsp:cNvSpPr/>
      </dsp:nvSpPr>
      <dsp:spPr>
        <a:xfrm>
          <a:off x="3392058" y="59801"/>
          <a:ext cx="3109691" cy="3109691"/>
        </a:xfrm>
        <a:prstGeom prst="ellipse">
          <a:avLst/>
        </a:prstGeom>
        <a:solidFill>
          <a:schemeClr val="accent2">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1400" kern="1200" dirty="0"/>
            <a:t>Verfahren und Instrumente der Beruflichen Rehabilitation bei Lernbeeinträchtigungen</a:t>
          </a:r>
        </a:p>
      </dsp:txBody>
      <dsp:txXfrm>
        <a:off x="3750868" y="478414"/>
        <a:ext cx="2392070" cy="986729"/>
      </dsp:txXfrm>
    </dsp:sp>
    <dsp:sp modelId="{2BB104D7-4BA4-469E-9578-632B6C83F6E8}">
      <dsp:nvSpPr>
        <dsp:cNvPr id="0" name=""/>
        <dsp:cNvSpPr/>
      </dsp:nvSpPr>
      <dsp:spPr>
        <a:xfrm>
          <a:off x="4767498" y="1435242"/>
          <a:ext cx="3109691" cy="3109691"/>
        </a:xfrm>
        <a:prstGeom prst="ellipse">
          <a:avLst/>
        </a:prstGeom>
        <a:solidFill>
          <a:schemeClr val="accent2">
            <a:shade val="80000"/>
            <a:alpha val="50000"/>
            <a:hueOff val="-4769"/>
            <a:satOff val="-230"/>
            <a:lumOff val="1028"/>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1400" kern="1200" dirty="0"/>
            <a:t>Berufs-orientierung und Berufswahl</a:t>
          </a:r>
        </a:p>
      </dsp:txBody>
      <dsp:txXfrm>
        <a:off x="6441947" y="1794052"/>
        <a:ext cx="1196035" cy="2392070"/>
      </dsp:txXfrm>
    </dsp:sp>
    <dsp:sp modelId="{01DAA8C4-73A3-494A-B301-6557E6BD1E1E}">
      <dsp:nvSpPr>
        <dsp:cNvPr id="0" name=""/>
        <dsp:cNvSpPr/>
      </dsp:nvSpPr>
      <dsp:spPr>
        <a:xfrm>
          <a:off x="3392058" y="2810682"/>
          <a:ext cx="3109691" cy="3109691"/>
        </a:xfrm>
        <a:prstGeom prst="ellipse">
          <a:avLst/>
        </a:prstGeom>
        <a:solidFill>
          <a:schemeClr val="accent2">
            <a:shade val="80000"/>
            <a:alpha val="50000"/>
            <a:hueOff val="-9537"/>
            <a:satOff val="-459"/>
            <a:lumOff val="2056"/>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de-DE" sz="1400" kern="1200" dirty="0"/>
            <a:t>Inklusion in der Berufsbildung </a:t>
          </a:r>
        </a:p>
        <a:p>
          <a:pPr marL="0" lvl="0" indent="0" algn="ctr" defTabSz="622300">
            <a:lnSpc>
              <a:spcPct val="90000"/>
            </a:lnSpc>
            <a:spcBef>
              <a:spcPct val="0"/>
            </a:spcBef>
            <a:spcAft>
              <a:spcPct val="35000"/>
            </a:spcAft>
            <a:buNone/>
          </a:pPr>
          <a:r>
            <a:rPr lang="de-DE" sz="1400" kern="1200" dirty="0"/>
            <a:t>Teilhabe am Arbeitsmarkt</a:t>
          </a:r>
        </a:p>
      </dsp:txBody>
      <dsp:txXfrm>
        <a:off x="3750868" y="4515032"/>
        <a:ext cx="2392070" cy="986729"/>
      </dsp:txXfrm>
    </dsp:sp>
    <dsp:sp modelId="{ED2483E3-5D4D-40CF-99E8-C6A04F7E11E5}">
      <dsp:nvSpPr>
        <dsp:cNvPr id="0" name=""/>
        <dsp:cNvSpPr/>
      </dsp:nvSpPr>
      <dsp:spPr>
        <a:xfrm>
          <a:off x="2016617" y="1435242"/>
          <a:ext cx="3109691" cy="3109691"/>
        </a:xfrm>
        <a:prstGeom prst="ellipse">
          <a:avLst/>
        </a:prstGeom>
        <a:solidFill>
          <a:schemeClr val="accent2">
            <a:shade val="80000"/>
            <a:alpha val="50000"/>
            <a:hueOff val="-14306"/>
            <a:satOff val="-689"/>
            <a:lumOff val="3084"/>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de-DE" sz="1400" kern="1200" dirty="0" err="1"/>
            <a:t>Gatekeeping</a:t>
          </a:r>
          <a:r>
            <a:rPr lang="de-DE" sz="1400" kern="1200" dirty="0"/>
            <a:t> an den Status-passagen</a:t>
          </a:r>
        </a:p>
      </dsp:txBody>
      <dsp:txXfrm>
        <a:off x="2255824" y="1794052"/>
        <a:ext cx="1196035" cy="239207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0E07B55-BB42-4F2F-A36B-D6962B469A4B}"/>
              </a:ext>
            </a:extLst>
          </p:cNvPr>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787" tIns="45894" rIns="91787" bIns="45894" numCol="1" anchor="t" anchorCtr="0" compatLnSpc="1">
            <a:prstTxWarp prst="textNoShape">
              <a:avLst/>
            </a:prstTxWarp>
          </a:bodyPr>
          <a:lstStyle>
            <a:lvl1pPr algn="l" defTabSz="917575">
              <a:defRPr sz="1200">
                <a:latin typeface="Arial" charset="0"/>
                <a:ea typeface="ＭＳ Ｐゴシック" pitchFamily="-32" charset="-128"/>
              </a:defRPr>
            </a:lvl1pPr>
          </a:lstStyle>
          <a:p>
            <a:pPr>
              <a:defRPr/>
            </a:pPr>
            <a:endParaRPr lang="de-DE" altLang="de-DE"/>
          </a:p>
        </p:txBody>
      </p:sp>
      <p:sp>
        <p:nvSpPr>
          <p:cNvPr id="58371" name="Rectangle 3">
            <a:extLst>
              <a:ext uri="{FF2B5EF4-FFF2-40B4-BE49-F238E27FC236}">
                <a16:creationId xmlns:a16="http://schemas.microsoft.com/office/drawing/2014/main" id="{1A2BE75F-4F0D-4017-ABE0-8CF5160F8FB5}"/>
              </a:ext>
            </a:extLst>
          </p:cNvPr>
          <p:cNvSpPr>
            <a:spLocks noGrp="1" noChangeArrowheads="1"/>
          </p:cNvSpPr>
          <p:nvPr>
            <p:ph type="dt" sz="quarter" idx="1"/>
          </p:nvPr>
        </p:nvSpPr>
        <p:spPr bwMode="auto">
          <a:xfrm>
            <a:off x="3851275" y="0"/>
            <a:ext cx="2946400" cy="495300"/>
          </a:xfrm>
          <a:prstGeom prst="rect">
            <a:avLst/>
          </a:prstGeom>
          <a:noFill/>
          <a:ln w="9525">
            <a:noFill/>
            <a:miter lim="800000"/>
            <a:headEnd/>
            <a:tailEnd/>
          </a:ln>
          <a:effectLst/>
        </p:spPr>
        <p:txBody>
          <a:bodyPr vert="horz" wrap="square" lIns="91787" tIns="45894" rIns="91787" bIns="45894" numCol="1" anchor="t" anchorCtr="0" compatLnSpc="1">
            <a:prstTxWarp prst="textNoShape">
              <a:avLst/>
            </a:prstTxWarp>
          </a:bodyPr>
          <a:lstStyle>
            <a:lvl1pPr algn="r" defTabSz="917575" eaLnBrk="0" hangingPunct="0">
              <a:defRPr sz="1000">
                <a:latin typeface="Arial" charset="0"/>
                <a:ea typeface="ＭＳ Ｐゴシック" pitchFamily="-32" charset="-128"/>
              </a:defRPr>
            </a:lvl1pPr>
          </a:lstStyle>
          <a:p>
            <a:pPr>
              <a:defRPr/>
            </a:pPr>
            <a:fld id="{0B7D5963-5508-447B-A8D0-DBA0F3EA99DD}" type="datetimeFigureOut">
              <a:rPr lang="de-DE" altLang="de-DE" sz="1200"/>
              <a:pPr>
                <a:defRPr/>
              </a:pPr>
              <a:t>04.10.2022</a:t>
            </a:fld>
            <a:endParaRPr lang="de-DE" altLang="de-DE" sz="1200"/>
          </a:p>
          <a:p>
            <a:pPr eaLnBrk="1" hangingPunct="1">
              <a:defRPr/>
            </a:pPr>
            <a:endParaRPr lang="de-DE" altLang="de-DE">
              <a:ea typeface="+mn-ea"/>
            </a:endParaRPr>
          </a:p>
        </p:txBody>
      </p:sp>
      <p:sp>
        <p:nvSpPr>
          <p:cNvPr id="58372" name="Rectangle 4">
            <a:extLst>
              <a:ext uri="{FF2B5EF4-FFF2-40B4-BE49-F238E27FC236}">
                <a16:creationId xmlns:a16="http://schemas.microsoft.com/office/drawing/2014/main" id="{1413D9CB-2590-4F4F-B9E3-CCA6FC485C7B}"/>
              </a:ext>
            </a:extLst>
          </p:cNvPr>
          <p:cNvSpPr>
            <a:spLocks noGrp="1" noChangeArrowheads="1"/>
          </p:cNvSpPr>
          <p:nvPr>
            <p:ph type="ftr" sz="quarter" idx="2"/>
          </p:nvPr>
        </p:nvSpPr>
        <p:spPr bwMode="auto">
          <a:xfrm>
            <a:off x="0" y="9431338"/>
            <a:ext cx="2946400" cy="495300"/>
          </a:xfrm>
          <a:prstGeom prst="rect">
            <a:avLst/>
          </a:prstGeom>
          <a:noFill/>
          <a:ln w="9525">
            <a:noFill/>
            <a:miter lim="800000"/>
            <a:headEnd/>
            <a:tailEnd/>
          </a:ln>
          <a:effectLst/>
        </p:spPr>
        <p:txBody>
          <a:bodyPr vert="horz" wrap="square" lIns="91787" tIns="45894" rIns="91787" bIns="45894" numCol="1" anchor="b" anchorCtr="0" compatLnSpc="1">
            <a:prstTxWarp prst="textNoShape">
              <a:avLst/>
            </a:prstTxWarp>
          </a:bodyPr>
          <a:lstStyle>
            <a:lvl1pPr algn="l" defTabSz="917575" eaLnBrk="0" hangingPunct="0">
              <a:defRPr sz="1000">
                <a:latin typeface="Arial" charset="0"/>
              </a:defRPr>
            </a:lvl1pPr>
          </a:lstStyle>
          <a:p>
            <a:pPr>
              <a:defRPr/>
            </a:pPr>
            <a:endParaRPr lang="de-DE" altLang="de-DE"/>
          </a:p>
        </p:txBody>
      </p:sp>
      <p:sp>
        <p:nvSpPr>
          <p:cNvPr id="58373" name="Rectangle 5">
            <a:extLst>
              <a:ext uri="{FF2B5EF4-FFF2-40B4-BE49-F238E27FC236}">
                <a16:creationId xmlns:a16="http://schemas.microsoft.com/office/drawing/2014/main" id="{CED44695-6897-4915-8D7A-16C3DAFA8AB0}"/>
              </a:ext>
            </a:extLst>
          </p:cNvPr>
          <p:cNvSpPr>
            <a:spLocks noGrp="1" noChangeArrowheads="1"/>
          </p:cNvSpPr>
          <p:nvPr>
            <p:ph type="sldNum" sz="quarter" idx="3"/>
          </p:nvPr>
        </p:nvSpPr>
        <p:spPr bwMode="auto">
          <a:xfrm>
            <a:off x="3851275" y="9431338"/>
            <a:ext cx="2946400" cy="495300"/>
          </a:xfrm>
          <a:prstGeom prst="rect">
            <a:avLst/>
          </a:prstGeom>
          <a:noFill/>
          <a:ln w="9525">
            <a:noFill/>
            <a:miter lim="800000"/>
            <a:headEnd/>
            <a:tailEnd/>
          </a:ln>
          <a:effectLst/>
        </p:spPr>
        <p:txBody>
          <a:bodyPr vert="horz" wrap="square" lIns="91787" tIns="45894" rIns="91787" bIns="45894" numCol="1" anchor="b" anchorCtr="0" compatLnSpc="1">
            <a:prstTxWarp prst="textNoShape">
              <a:avLst/>
            </a:prstTxWarp>
          </a:bodyPr>
          <a:lstStyle>
            <a:lvl1pPr algn="r" defTabSz="917575">
              <a:defRPr sz="1000"/>
            </a:lvl1pPr>
          </a:lstStyle>
          <a:p>
            <a:fld id="{E19DA0A3-BEB5-40F5-B93F-56937CC0D571}" type="slidenum">
              <a:rPr lang="de-DE" altLang="de-DE"/>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A0D0A10-5AC9-42A7-A8C4-732931A25BB9}"/>
              </a:ext>
            </a:extLst>
          </p:cNvPr>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787" tIns="45894" rIns="91787" bIns="45894" numCol="1" anchor="t" anchorCtr="0" compatLnSpc="1">
            <a:prstTxWarp prst="textNoShape">
              <a:avLst/>
            </a:prstTxWarp>
          </a:bodyPr>
          <a:lstStyle>
            <a:lvl1pPr algn="l" defTabSz="917575">
              <a:defRPr sz="1200">
                <a:latin typeface="Times New Roman" charset="0"/>
              </a:defRPr>
            </a:lvl1pPr>
          </a:lstStyle>
          <a:p>
            <a:pPr>
              <a:defRPr/>
            </a:pPr>
            <a:endParaRPr lang="de-DE"/>
          </a:p>
        </p:txBody>
      </p:sp>
      <p:sp>
        <p:nvSpPr>
          <p:cNvPr id="3075" name="Rectangle 3">
            <a:extLst>
              <a:ext uri="{FF2B5EF4-FFF2-40B4-BE49-F238E27FC236}">
                <a16:creationId xmlns:a16="http://schemas.microsoft.com/office/drawing/2014/main" id="{E11DF35E-944F-4B3A-BED4-EFF9CB9DC425}"/>
              </a:ext>
            </a:extLst>
          </p:cNvPr>
          <p:cNvSpPr>
            <a:spLocks noGrp="1" noChangeArrowheads="1"/>
          </p:cNvSpPr>
          <p:nvPr>
            <p:ph type="dt" idx="1"/>
          </p:nvPr>
        </p:nvSpPr>
        <p:spPr bwMode="auto">
          <a:xfrm>
            <a:off x="3851275" y="0"/>
            <a:ext cx="2946400" cy="495300"/>
          </a:xfrm>
          <a:prstGeom prst="rect">
            <a:avLst/>
          </a:prstGeom>
          <a:noFill/>
          <a:ln w="9525">
            <a:noFill/>
            <a:miter lim="800000"/>
            <a:headEnd/>
            <a:tailEnd/>
          </a:ln>
          <a:effectLst/>
        </p:spPr>
        <p:txBody>
          <a:bodyPr vert="horz" wrap="square" lIns="91787" tIns="45894" rIns="91787" bIns="45894" numCol="1" anchor="t" anchorCtr="0" compatLnSpc="1">
            <a:prstTxWarp prst="textNoShape">
              <a:avLst/>
            </a:prstTxWarp>
          </a:bodyPr>
          <a:lstStyle>
            <a:lvl1pPr algn="r" defTabSz="917575">
              <a:defRPr sz="1200">
                <a:latin typeface="Times New Roman" charset="0"/>
              </a:defRPr>
            </a:lvl1pPr>
          </a:lstStyle>
          <a:p>
            <a:pPr>
              <a:defRPr/>
            </a:pPr>
            <a:endParaRPr lang="de-DE"/>
          </a:p>
        </p:txBody>
      </p:sp>
      <p:sp>
        <p:nvSpPr>
          <p:cNvPr id="8196" name="Rectangle 4">
            <a:extLst>
              <a:ext uri="{FF2B5EF4-FFF2-40B4-BE49-F238E27FC236}">
                <a16:creationId xmlns:a16="http://schemas.microsoft.com/office/drawing/2014/main" id="{96597F8B-C7E6-43F5-B3C9-9B236628B1B3}"/>
              </a:ext>
            </a:extLst>
          </p:cNvPr>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CDA87F08-8412-442F-BCF7-9DA7FA2790F8}"/>
              </a:ext>
            </a:extLst>
          </p:cNvPr>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787" tIns="45894" rIns="91787" bIns="45894"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a:extLst>
              <a:ext uri="{FF2B5EF4-FFF2-40B4-BE49-F238E27FC236}">
                <a16:creationId xmlns:a16="http://schemas.microsoft.com/office/drawing/2014/main" id="{C72DFD8C-82CD-4CC6-85A7-6D7B06F9FA09}"/>
              </a:ext>
            </a:extLst>
          </p:cNvPr>
          <p:cNvSpPr>
            <a:spLocks noGrp="1" noChangeArrowheads="1"/>
          </p:cNvSpPr>
          <p:nvPr>
            <p:ph type="ftr" sz="quarter" idx="4"/>
          </p:nvPr>
        </p:nvSpPr>
        <p:spPr bwMode="auto">
          <a:xfrm>
            <a:off x="0" y="9431338"/>
            <a:ext cx="2946400" cy="495300"/>
          </a:xfrm>
          <a:prstGeom prst="rect">
            <a:avLst/>
          </a:prstGeom>
          <a:noFill/>
          <a:ln w="9525">
            <a:noFill/>
            <a:miter lim="800000"/>
            <a:headEnd/>
            <a:tailEnd/>
          </a:ln>
          <a:effectLst/>
        </p:spPr>
        <p:txBody>
          <a:bodyPr vert="horz" wrap="square" lIns="91787" tIns="45894" rIns="91787" bIns="45894" numCol="1" anchor="b" anchorCtr="0" compatLnSpc="1">
            <a:prstTxWarp prst="textNoShape">
              <a:avLst/>
            </a:prstTxWarp>
          </a:bodyPr>
          <a:lstStyle>
            <a:lvl1pPr algn="l" defTabSz="917575">
              <a:defRPr sz="1200">
                <a:latin typeface="Times New Roman" charset="0"/>
              </a:defRPr>
            </a:lvl1pPr>
          </a:lstStyle>
          <a:p>
            <a:pPr>
              <a:defRPr/>
            </a:pPr>
            <a:endParaRPr lang="de-DE"/>
          </a:p>
        </p:txBody>
      </p:sp>
      <p:sp>
        <p:nvSpPr>
          <p:cNvPr id="3079" name="Rectangle 7">
            <a:extLst>
              <a:ext uri="{FF2B5EF4-FFF2-40B4-BE49-F238E27FC236}">
                <a16:creationId xmlns:a16="http://schemas.microsoft.com/office/drawing/2014/main" id="{9E62EB75-45D5-4C18-AA8F-2DF88722C517}"/>
              </a:ext>
            </a:extLst>
          </p:cNvPr>
          <p:cNvSpPr>
            <a:spLocks noGrp="1" noChangeArrowheads="1"/>
          </p:cNvSpPr>
          <p:nvPr>
            <p:ph type="sldNum" sz="quarter" idx="5"/>
          </p:nvPr>
        </p:nvSpPr>
        <p:spPr bwMode="auto">
          <a:xfrm>
            <a:off x="3851275" y="9431338"/>
            <a:ext cx="2946400" cy="495300"/>
          </a:xfrm>
          <a:prstGeom prst="rect">
            <a:avLst/>
          </a:prstGeom>
          <a:noFill/>
          <a:ln w="9525">
            <a:noFill/>
            <a:miter lim="800000"/>
            <a:headEnd/>
            <a:tailEnd/>
          </a:ln>
          <a:effectLst/>
        </p:spPr>
        <p:txBody>
          <a:bodyPr vert="horz" wrap="square" lIns="91787" tIns="45894" rIns="91787" bIns="45894" numCol="1" anchor="b" anchorCtr="0" compatLnSpc="1">
            <a:prstTxWarp prst="textNoShape">
              <a:avLst/>
            </a:prstTxWarp>
          </a:bodyPr>
          <a:lstStyle>
            <a:lvl1pPr algn="r" defTabSz="917575">
              <a:defRPr sz="1200">
                <a:latin typeface="Times New Roman" panose="02020603050405020304" pitchFamily="18" charset="0"/>
              </a:defRPr>
            </a:lvl1pPr>
          </a:lstStyle>
          <a:p>
            <a:fld id="{06112E2C-2FB1-4B83-9E86-66394FFC6D81}"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Arbeit:UOS:UOS%20Rede%202%20fz:04%20UOS%20PowerPoint%20PPT:04%20PPT%20Allgemein%2011-12:02%20Pix:UOS_PPT_Allgm_01-B_Fuss.jpg"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Picture 23" descr="Arbeit:UOS:UOS Rede 2 fz:04 UOS PowerPoint PPT:04 PPT Allgemein 11-12:02 Pix:UOS_PPT_Allgm_01-B_Fuss.jpg">
            <a:extLst>
              <a:ext uri="{FF2B5EF4-FFF2-40B4-BE49-F238E27FC236}">
                <a16:creationId xmlns:a16="http://schemas.microsoft.com/office/drawing/2014/main" id="{03587BBD-2DC5-44A3-9BB5-C9A38E6011C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6540500"/>
            <a:ext cx="91455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4" name="Rectangle 2"/>
          <p:cNvSpPr>
            <a:spLocks noGrp="1" noChangeArrowheads="1"/>
          </p:cNvSpPr>
          <p:nvPr>
            <p:ph type="subTitle" idx="1"/>
          </p:nvPr>
        </p:nvSpPr>
        <p:spPr>
          <a:xfrm>
            <a:off x="612000" y="3473450"/>
            <a:ext cx="7920000" cy="1295400"/>
          </a:xfrm>
        </p:spPr>
        <p:txBody>
          <a:bodyPr/>
          <a:lstStyle>
            <a:lvl1pPr marL="0" indent="0">
              <a:buFont typeface="Wingdings" pitchFamily="-32" charset="2"/>
              <a:buNone/>
              <a:defRPr/>
            </a:lvl1pPr>
          </a:lstStyle>
          <a:p>
            <a:pPr lvl="0"/>
            <a:r>
              <a:rPr lang="de-DE" altLang="de-DE" noProof="0"/>
              <a:t>Master-Untertitelformat bearbeiten</a:t>
            </a:r>
          </a:p>
        </p:txBody>
      </p:sp>
      <p:sp>
        <p:nvSpPr>
          <p:cNvPr id="90125" name="Rectangle 13"/>
          <p:cNvSpPr>
            <a:spLocks noGrp="1" noChangeArrowheads="1"/>
          </p:cNvSpPr>
          <p:nvPr>
            <p:ph type="ctrTitle" sz="quarter"/>
          </p:nvPr>
        </p:nvSpPr>
        <p:spPr>
          <a:xfrm>
            <a:off x="612000" y="1854200"/>
            <a:ext cx="7920000" cy="1143000"/>
          </a:xfrm>
        </p:spPr>
        <p:txBody>
          <a:bodyPr anchor="b"/>
          <a:lstStyle>
            <a:lvl1pPr>
              <a:defRPr/>
            </a:lvl1pPr>
          </a:lstStyle>
          <a:p>
            <a:pPr lvl="0"/>
            <a:r>
              <a:rPr lang="de-DE" altLang="de-DE" noProof="0"/>
              <a:t>Mastertitelformat bearbeiten</a:t>
            </a:r>
          </a:p>
        </p:txBody>
      </p:sp>
    </p:spTree>
    <p:extLst>
      <p:ext uri="{BB962C8B-B14F-4D97-AF65-F5344CB8AC3E}">
        <p14:creationId xmlns:p14="http://schemas.microsoft.com/office/powerpoint/2010/main" val="32896374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1206" y="1239521"/>
            <a:ext cx="7920000" cy="762000"/>
          </a:xfrm>
        </p:spPr>
        <p:txBody>
          <a:bodyPr/>
          <a:lstStyle/>
          <a:p>
            <a:r>
              <a:rPr lang="de-DE"/>
              <a:t>Mastertitelformat bearbeiten</a:t>
            </a:r>
            <a:endParaRPr lang="de-DE" dirty="0"/>
          </a:p>
        </p:txBody>
      </p:sp>
      <p:sp>
        <p:nvSpPr>
          <p:cNvPr id="3" name="Inhaltsplatzhalter 2"/>
          <p:cNvSpPr>
            <a:spLocks noGrp="1"/>
          </p:cNvSpPr>
          <p:nvPr>
            <p:ph idx="1"/>
          </p:nvPr>
        </p:nvSpPr>
        <p:spPr>
          <a:xfrm>
            <a:off x="611206" y="2001521"/>
            <a:ext cx="7920000" cy="4155439"/>
          </a:xfrm>
        </p:spPr>
        <p:txBody>
          <a:bodyPr/>
          <a:lstStyle>
            <a:lvl1pPr>
              <a:lnSpc>
                <a:spcPct val="114000"/>
              </a:lnSpc>
              <a:spcBef>
                <a:spcPts val="600"/>
              </a:spcBef>
              <a:defRPr/>
            </a:lvl1pPr>
            <a:lvl2pPr>
              <a:lnSpc>
                <a:spcPct val="114000"/>
              </a:lnSpc>
              <a:spcBef>
                <a:spcPts val="600"/>
              </a:spcBef>
              <a:defRPr/>
            </a:lvl2pPr>
            <a:lvl3pPr>
              <a:lnSpc>
                <a:spcPct val="114000"/>
              </a:lnSpc>
              <a:spcBef>
                <a:spcPts val="600"/>
              </a:spcBef>
              <a:defRPr/>
            </a:lvl3pPr>
            <a:lvl4pPr>
              <a:lnSpc>
                <a:spcPct val="114000"/>
              </a:lnSpc>
              <a:spcBef>
                <a:spcPts val="600"/>
              </a:spcBef>
              <a:defRPr/>
            </a:lvl4pPr>
            <a:lvl5pPr>
              <a:lnSpc>
                <a:spcPct val="114000"/>
              </a:lnSpc>
              <a:spcBef>
                <a:spcPts val="600"/>
              </a:spcBef>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7159538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12000" y="4450445"/>
            <a:ext cx="7920000" cy="1362075"/>
          </a:xfrm>
        </p:spPr>
        <p:txBody>
          <a:bodyPr/>
          <a:lstStyle>
            <a:lvl1pPr algn="l">
              <a:defRPr sz="4000" b="1" cap="all"/>
            </a:lvl1pPr>
          </a:lstStyle>
          <a:p>
            <a:r>
              <a:rPr lang="de-DE"/>
              <a:t>Mastertitelformat bearbeiten</a:t>
            </a:r>
            <a:endParaRPr lang="de-DE" dirty="0"/>
          </a:p>
        </p:txBody>
      </p:sp>
      <p:sp>
        <p:nvSpPr>
          <p:cNvPr id="3" name="Textplatzhalter 2"/>
          <p:cNvSpPr>
            <a:spLocks noGrp="1"/>
          </p:cNvSpPr>
          <p:nvPr>
            <p:ph type="body" idx="1"/>
          </p:nvPr>
        </p:nvSpPr>
        <p:spPr>
          <a:xfrm>
            <a:off x="612000" y="2950258"/>
            <a:ext cx="79200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Tree>
    <p:extLst>
      <p:ext uri="{BB962C8B-B14F-4D97-AF65-F5344CB8AC3E}">
        <p14:creationId xmlns:p14="http://schemas.microsoft.com/office/powerpoint/2010/main" val="417954960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11204" y="2670629"/>
            <a:ext cx="3888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643206" y="2670629"/>
            <a:ext cx="3888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642183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885370"/>
            <a:ext cx="8229600" cy="532267"/>
          </a:xfrm>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5244993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01148746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1490568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920519"/>
            <a:ext cx="3008313" cy="703265"/>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920519"/>
            <a:ext cx="5111750" cy="520564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457201" y="1640114"/>
            <a:ext cx="3008313" cy="44860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289865427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1001485"/>
            <a:ext cx="5486400" cy="37260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pic>
        <p:nvPicPr>
          <p:cNvPr id="5" name="Grafik 4">
            <a:extLst>
              <a:ext uri="{FF2B5EF4-FFF2-40B4-BE49-F238E27FC236}">
                <a16:creationId xmlns:a16="http://schemas.microsoft.com/office/drawing/2014/main" id="{BCB497C0-E24A-4E1E-8D58-D3F913F3967E}"/>
              </a:ext>
            </a:extLst>
          </p:cNvPr>
          <p:cNvPicPr>
            <a:picLocks noChangeAspect="1"/>
          </p:cNvPicPr>
          <p:nvPr userDrawn="1"/>
        </p:nvPicPr>
        <p:blipFill rotWithShape="1">
          <a:blip r:embed="rId2"/>
          <a:srcRect l="32763" t="3484" r="32725" b="2945"/>
          <a:stretch/>
        </p:blipFill>
        <p:spPr>
          <a:xfrm>
            <a:off x="7908678" y="13421"/>
            <a:ext cx="1226200" cy="1216185"/>
          </a:xfrm>
          <a:prstGeom prst="rect">
            <a:avLst/>
          </a:prstGeom>
        </p:spPr>
      </p:pic>
    </p:spTree>
    <p:extLst>
      <p:ext uri="{BB962C8B-B14F-4D97-AF65-F5344CB8AC3E}">
        <p14:creationId xmlns:p14="http://schemas.microsoft.com/office/powerpoint/2010/main" val="198059716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Arbeit:UOS:UOS%20Rede%202%20fz:04%20UOS%20PowerPoint%20PPT:04%20PPT%20Allgemein%2011-12:02%20Pix:UOS_PPT_Allgm_01-B_Fuss.jp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Arbeit:UOS:UOS%20Rede%202%20fz:04%20UOS%20PowerPoint%20PPT:04%20PPT%20Allgemein%2011-12:02%20Pix:UOS_PPT_Allgm_01-B_Kopf.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8" descr="Arbeit:UOS:UOS Rede 2 fz:04 UOS PowerPoint PPT:04 PPT Allgemein 11-12:02 Pix:UOS_PPT_Allgm_01-B_Fuss.jpg">
            <a:extLst>
              <a:ext uri="{FF2B5EF4-FFF2-40B4-BE49-F238E27FC236}">
                <a16:creationId xmlns:a16="http://schemas.microsoft.com/office/drawing/2014/main" id="{B50EAB31-D1C1-46DE-B5B0-86706C2A800A}"/>
              </a:ext>
            </a:extLst>
          </p:cNvPr>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1588" y="6540500"/>
            <a:ext cx="91455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5EE49F7A-DA5E-477F-8550-1B91CE147C31}"/>
              </a:ext>
            </a:extLst>
          </p:cNvPr>
          <p:cNvSpPr>
            <a:spLocks noGrp="1" noChangeArrowheads="1"/>
          </p:cNvSpPr>
          <p:nvPr>
            <p:ph type="body" idx="1"/>
          </p:nvPr>
        </p:nvSpPr>
        <p:spPr bwMode="auto">
          <a:xfrm>
            <a:off x="611206" y="2674257"/>
            <a:ext cx="79200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dirty="0"/>
              <a:t>Mastertextformat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1028" name="Rectangle 8">
            <a:extLst>
              <a:ext uri="{FF2B5EF4-FFF2-40B4-BE49-F238E27FC236}">
                <a16:creationId xmlns:a16="http://schemas.microsoft.com/office/drawing/2014/main" id="{A170872B-0E78-4E6B-9931-8046321D94A6}"/>
              </a:ext>
            </a:extLst>
          </p:cNvPr>
          <p:cNvSpPr>
            <a:spLocks noGrp="1" noChangeArrowheads="1"/>
          </p:cNvSpPr>
          <p:nvPr>
            <p:ph type="title"/>
          </p:nvPr>
        </p:nvSpPr>
        <p:spPr bwMode="auto">
          <a:xfrm>
            <a:off x="611206" y="1524001"/>
            <a:ext cx="792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a:t>Mastertitelformat bearbeiten</a:t>
            </a:r>
          </a:p>
        </p:txBody>
      </p:sp>
      <p:pic>
        <p:nvPicPr>
          <p:cNvPr id="1030" name="Picture 27" descr="Arbeit:UOS:UOS Rede 2 fz:04 UOS PowerPoint PPT:04 PPT Allgemein 11-12:02 Pix:UOS_PPT_Allgm_01-B_Kopf.jpg">
            <a:extLst>
              <a:ext uri="{FF2B5EF4-FFF2-40B4-BE49-F238E27FC236}">
                <a16:creationId xmlns:a16="http://schemas.microsoft.com/office/drawing/2014/main" id="{588993DA-15F4-4DD9-8125-6023502E4FB9}"/>
              </a:ext>
            </a:extLst>
          </p:cNvPr>
          <p:cNvPicPr>
            <a:picLocks noChangeAspect="1" noChangeArrowheads="1"/>
          </p:cNvPicPr>
          <p:nvPr userDrawn="1"/>
        </p:nvPicPr>
        <p:blipFill rotWithShape="1">
          <a:blip r:embed="rId13" r:link="rId14">
            <a:extLst>
              <a:ext uri="{28A0092B-C50C-407E-A947-70E740481C1C}">
                <a14:useLocalDpi xmlns:a14="http://schemas.microsoft.com/office/drawing/2010/main" val="0"/>
              </a:ext>
            </a:extLst>
          </a:blip>
          <a:srcRect r="77696"/>
          <a:stretch>
            <a:fillRect/>
          </a:stretch>
        </p:blipFill>
        <p:spPr bwMode="auto">
          <a:xfrm>
            <a:off x="0" y="-1"/>
            <a:ext cx="2287731" cy="71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3">
            <a:extLst>
              <a:ext uri="{FF2B5EF4-FFF2-40B4-BE49-F238E27FC236}">
                <a16:creationId xmlns:a16="http://schemas.microsoft.com/office/drawing/2014/main" id="{43C141AF-F006-4C0B-92F1-BB45FFC4BB5A}"/>
              </a:ext>
            </a:extLst>
          </p:cNvPr>
          <p:cNvSpPr txBox="1">
            <a:spLocks noChangeArrowheads="1"/>
          </p:cNvSpPr>
          <p:nvPr userDrawn="1"/>
        </p:nvSpPr>
        <p:spPr bwMode="auto">
          <a:xfrm>
            <a:off x="35496" y="6477000"/>
            <a:ext cx="900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de-DE"/>
            </a:defPPr>
            <a:lvl1pPr algn="l" rtl="0" eaLnBrk="1" fontAlgn="base" hangingPunct="1">
              <a:spcBef>
                <a:spcPct val="0"/>
              </a:spcBef>
              <a:spcAft>
                <a:spcPct val="0"/>
              </a:spcAft>
              <a:defRPr sz="900" kern="1200" smtClean="0">
                <a:solidFill>
                  <a:schemeClr val="tx1"/>
                </a:solidFill>
                <a:latin typeface="Arial" panose="020B0604020202020204" pitchFamily="34" charset="0"/>
                <a:ea typeface="+mn-ea"/>
                <a:cs typeface="+mn-cs"/>
              </a:defRPr>
            </a:lvl1pPr>
            <a:lvl2pPr marL="457200" algn="ctr" rtl="0" fontAlgn="base">
              <a:spcBef>
                <a:spcPct val="0"/>
              </a:spcBef>
              <a:spcAft>
                <a:spcPct val="0"/>
              </a:spcAft>
              <a:defRPr sz="11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1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1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100" kern="1200">
                <a:solidFill>
                  <a:schemeClr val="tx1"/>
                </a:solidFill>
                <a:latin typeface="Arial" panose="020B0604020202020204" pitchFamily="34" charset="0"/>
                <a:ea typeface="+mn-ea"/>
                <a:cs typeface="+mn-cs"/>
              </a:defRPr>
            </a:lvl5pPr>
            <a:lvl6pPr marL="2286000" algn="l" defTabSz="914400" rtl="0" eaLnBrk="1" latinLnBrk="0" hangingPunct="1">
              <a:defRPr sz="1100" kern="1200">
                <a:solidFill>
                  <a:schemeClr val="tx1"/>
                </a:solidFill>
                <a:latin typeface="Arial" panose="020B0604020202020204" pitchFamily="34" charset="0"/>
                <a:ea typeface="+mn-ea"/>
                <a:cs typeface="+mn-cs"/>
              </a:defRPr>
            </a:lvl6pPr>
            <a:lvl7pPr marL="2743200" algn="l" defTabSz="914400" rtl="0" eaLnBrk="1" latinLnBrk="0" hangingPunct="1">
              <a:defRPr sz="1100" kern="1200">
                <a:solidFill>
                  <a:schemeClr val="tx1"/>
                </a:solidFill>
                <a:latin typeface="Arial" panose="020B0604020202020204" pitchFamily="34" charset="0"/>
                <a:ea typeface="+mn-ea"/>
                <a:cs typeface="+mn-cs"/>
              </a:defRPr>
            </a:lvl7pPr>
            <a:lvl8pPr marL="3200400" algn="l" defTabSz="914400" rtl="0" eaLnBrk="1" latinLnBrk="0" hangingPunct="1">
              <a:defRPr sz="1100" kern="1200">
                <a:solidFill>
                  <a:schemeClr val="tx1"/>
                </a:solidFill>
                <a:latin typeface="Arial" panose="020B0604020202020204" pitchFamily="34" charset="0"/>
                <a:ea typeface="+mn-ea"/>
                <a:cs typeface="+mn-cs"/>
              </a:defRPr>
            </a:lvl8pPr>
            <a:lvl9pPr marL="3657600" algn="l" defTabSz="914400" rtl="0" eaLnBrk="1" latinLnBrk="0" hangingPunct="1">
              <a:defRPr sz="1100" kern="1200">
                <a:solidFill>
                  <a:schemeClr val="tx1"/>
                </a:solidFill>
                <a:latin typeface="Arial" panose="020B0604020202020204" pitchFamily="34" charset="0"/>
                <a:ea typeface="+mn-ea"/>
                <a:cs typeface="+mn-cs"/>
              </a:defRPr>
            </a:lvl9pPr>
          </a:lstStyle>
          <a:p>
            <a:pPr algn="r">
              <a:defRPr/>
            </a:pPr>
            <a:fld id="{6E2463DA-3C9A-E746-BF0E-3E1C496E3A8F}" type="slidenum">
              <a:rPr lang="de-DE" altLang="de-DE" sz="900" smtClean="0"/>
              <a:pPr algn="r">
                <a:defRPr/>
              </a:pPr>
              <a:t>‹Nr.›</a:t>
            </a:fld>
            <a:endParaRPr lang="de-DE" altLang="de-DE" sz="900"/>
          </a:p>
        </p:txBody>
      </p:sp>
      <p:pic>
        <p:nvPicPr>
          <p:cNvPr id="8" name="Grafik 7">
            <a:extLst>
              <a:ext uri="{FF2B5EF4-FFF2-40B4-BE49-F238E27FC236}">
                <a16:creationId xmlns:a16="http://schemas.microsoft.com/office/drawing/2014/main" id="{E693841C-FED9-4FB1-B9C4-C8C0BDC42C06}"/>
              </a:ext>
            </a:extLst>
          </p:cNvPr>
          <p:cNvPicPr>
            <a:picLocks noChangeAspect="1"/>
          </p:cNvPicPr>
          <p:nvPr userDrawn="1"/>
        </p:nvPicPr>
        <p:blipFill rotWithShape="1">
          <a:blip r:embed="rId15"/>
          <a:srcRect l="32763" t="3484" r="32725" b="2945"/>
          <a:stretch/>
        </p:blipFill>
        <p:spPr>
          <a:xfrm>
            <a:off x="8140824" y="9025"/>
            <a:ext cx="989659" cy="981576"/>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Lst>
  <p:transition>
    <p:fade/>
  </p:transition>
  <p:hf hdr="0" ftr="0" dt="0"/>
  <p:txStyles>
    <p:titleStyle>
      <a:lvl1pPr algn="l" rtl="0" eaLnBrk="1" fontAlgn="base" hangingPunct="1">
        <a:spcBef>
          <a:spcPct val="0"/>
        </a:spcBef>
        <a:spcAft>
          <a:spcPct val="0"/>
        </a:spcAft>
        <a:defRPr sz="3000" b="1">
          <a:solidFill>
            <a:schemeClr val="accent2"/>
          </a:solidFill>
          <a:latin typeface="+mj-lt"/>
          <a:ea typeface="+mj-ea"/>
          <a:cs typeface="+mj-cs"/>
        </a:defRPr>
      </a:lvl1pPr>
      <a:lvl2pPr algn="l" rtl="0" eaLnBrk="1" fontAlgn="base" hangingPunct="1">
        <a:spcBef>
          <a:spcPct val="0"/>
        </a:spcBef>
        <a:spcAft>
          <a:spcPct val="0"/>
        </a:spcAft>
        <a:defRPr sz="3000" b="1">
          <a:solidFill>
            <a:schemeClr val="accent2"/>
          </a:solidFill>
          <a:latin typeface="Arial" charset="0"/>
        </a:defRPr>
      </a:lvl2pPr>
      <a:lvl3pPr algn="l" rtl="0" eaLnBrk="1" fontAlgn="base" hangingPunct="1">
        <a:spcBef>
          <a:spcPct val="0"/>
        </a:spcBef>
        <a:spcAft>
          <a:spcPct val="0"/>
        </a:spcAft>
        <a:defRPr sz="3000" b="1">
          <a:solidFill>
            <a:schemeClr val="accent2"/>
          </a:solidFill>
          <a:latin typeface="Arial" charset="0"/>
        </a:defRPr>
      </a:lvl3pPr>
      <a:lvl4pPr algn="l" rtl="0" eaLnBrk="1" fontAlgn="base" hangingPunct="1">
        <a:spcBef>
          <a:spcPct val="0"/>
        </a:spcBef>
        <a:spcAft>
          <a:spcPct val="0"/>
        </a:spcAft>
        <a:defRPr sz="3000" b="1">
          <a:solidFill>
            <a:schemeClr val="accent2"/>
          </a:solidFill>
          <a:latin typeface="Arial" charset="0"/>
        </a:defRPr>
      </a:lvl4pPr>
      <a:lvl5pPr algn="l" rtl="0" eaLnBrk="1" fontAlgn="base" hangingPunct="1">
        <a:spcBef>
          <a:spcPct val="0"/>
        </a:spcBef>
        <a:spcAft>
          <a:spcPct val="0"/>
        </a:spcAft>
        <a:defRPr sz="3000" b="1">
          <a:solidFill>
            <a:schemeClr val="accent2"/>
          </a:solidFill>
          <a:latin typeface="Arial" charset="0"/>
        </a:defRPr>
      </a:lvl5pPr>
      <a:lvl6pPr marL="457200" algn="l" rtl="0" eaLnBrk="1" fontAlgn="base" hangingPunct="1">
        <a:spcBef>
          <a:spcPct val="0"/>
        </a:spcBef>
        <a:spcAft>
          <a:spcPct val="0"/>
        </a:spcAft>
        <a:defRPr sz="3000" b="1">
          <a:solidFill>
            <a:schemeClr val="accent2"/>
          </a:solidFill>
          <a:latin typeface="Arial" charset="0"/>
        </a:defRPr>
      </a:lvl6pPr>
      <a:lvl7pPr marL="914400" algn="l" rtl="0" eaLnBrk="1" fontAlgn="base" hangingPunct="1">
        <a:spcBef>
          <a:spcPct val="0"/>
        </a:spcBef>
        <a:spcAft>
          <a:spcPct val="0"/>
        </a:spcAft>
        <a:defRPr sz="3000" b="1">
          <a:solidFill>
            <a:schemeClr val="accent2"/>
          </a:solidFill>
          <a:latin typeface="Arial" charset="0"/>
        </a:defRPr>
      </a:lvl7pPr>
      <a:lvl8pPr marL="1371600" algn="l" rtl="0" eaLnBrk="1" fontAlgn="base" hangingPunct="1">
        <a:spcBef>
          <a:spcPct val="0"/>
        </a:spcBef>
        <a:spcAft>
          <a:spcPct val="0"/>
        </a:spcAft>
        <a:defRPr sz="3000" b="1">
          <a:solidFill>
            <a:schemeClr val="accent2"/>
          </a:solidFill>
          <a:latin typeface="Arial" charset="0"/>
        </a:defRPr>
      </a:lvl8pPr>
      <a:lvl9pPr marL="1828800" algn="l" rtl="0" eaLnBrk="1" fontAlgn="base" hangingPunct="1">
        <a:spcBef>
          <a:spcPct val="0"/>
        </a:spcBef>
        <a:spcAft>
          <a:spcPct val="0"/>
        </a:spcAft>
        <a:defRPr sz="3000" b="1">
          <a:solidFill>
            <a:schemeClr val="accent2"/>
          </a:solidFill>
          <a:latin typeface="Arial" charset="0"/>
        </a:defRPr>
      </a:lvl9pPr>
    </p:titleStyle>
    <p:bodyStyle>
      <a:lvl1pPr marL="342900" indent="-342900" algn="l" rtl="0" eaLnBrk="1" fontAlgn="base" hangingPunct="1">
        <a:spcBef>
          <a:spcPct val="20000"/>
        </a:spcBef>
        <a:spcAft>
          <a:spcPct val="0"/>
        </a:spcAft>
        <a:buClr>
          <a:schemeClr val="accent2"/>
        </a:buClr>
        <a:buFont typeface="Wingdings" panose="05000000000000000000"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Font typeface="Wingdings" panose="05000000000000000000"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accent2"/>
        </a:buClr>
        <a:buFont typeface="Wingdings" panose="05000000000000000000" pitchFamily="2" charset="2"/>
        <a:buChar char="§"/>
        <a:defRPr>
          <a:solidFill>
            <a:schemeClr val="tx1"/>
          </a:solidFill>
          <a:latin typeface="+mn-lt"/>
        </a:defRPr>
      </a:lvl3pPr>
      <a:lvl4pPr marL="1600200" indent="-228600" algn="l" rtl="0" eaLnBrk="1" fontAlgn="base" hangingPunct="1">
        <a:spcBef>
          <a:spcPct val="20000"/>
        </a:spcBef>
        <a:spcAft>
          <a:spcPct val="0"/>
        </a:spcAft>
        <a:buClr>
          <a:schemeClr val="accent2"/>
        </a:buClr>
        <a:buFont typeface="Wingdings" panose="05000000000000000000" pitchFamily="2" charset="2"/>
        <a:buChar char="§"/>
        <a:defRPr sz="1400">
          <a:solidFill>
            <a:schemeClr val="tx1"/>
          </a:solidFill>
          <a:latin typeface="+mn-lt"/>
        </a:defRPr>
      </a:lvl4pPr>
      <a:lvl5pPr marL="2057400" indent="-228600" algn="l" rtl="0" eaLnBrk="1" fontAlgn="base" hangingPunct="1">
        <a:spcBef>
          <a:spcPct val="20000"/>
        </a:spcBef>
        <a:spcAft>
          <a:spcPct val="0"/>
        </a:spcAft>
        <a:buClr>
          <a:schemeClr val="accent2"/>
        </a:buClr>
        <a:buFont typeface="Wingdings" panose="05000000000000000000" pitchFamily="2" charset="2"/>
        <a:buChar char="§"/>
        <a:defRPr sz="1400">
          <a:solidFill>
            <a:schemeClr val="tx1"/>
          </a:solidFill>
          <a:latin typeface="+mn-lt"/>
        </a:defRPr>
      </a:lvl5pPr>
      <a:lvl6pPr marL="2514600" indent="-228600" algn="l" rtl="0" eaLnBrk="1" fontAlgn="base" hangingPunct="1">
        <a:spcBef>
          <a:spcPct val="20000"/>
        </a:spcBef>
        <a:spcAft>
          <a:spcPct val="0"/>
        </a:spcAft>
        <a:buClr>
          <a:schemeClr val="accent2"/>
        </a:buClr>
        <a:buFont typeface="Wingdings" pitchFamily="-32" charset="2"/>
        <a:buChar char="§"/>
        <a:defRPr sz="1400">
          <a:solidFill>
            <a:schemeClr val="tx1"/>
          </a:solidFill>
          <a:latin typeface="+mn-lt"/>
        </a:defRPr>
      </a:lvl6pPr>
      <a:lvl7pPr marL="2971800" indent="-228600" algn="l" rtl="0" eaLnBrk="1" fontAlgn="base" hangingPunct="1">
        <a:spcBef>
          <a:spcPct val="20000"/>
        </a:spcBef>
        <a:spcAft>
          <a:spcPct val="0"/>
        </a:spcAft>
        <a:buClr>
          <a:schemeClr val="accent2"/>
        </a:buClr>
        <a:buFont typeface="Wingdings" pitchFamily="-32" charset="2"/>
        <a:buChar char="§"/>
        <a:defRPr sz="1400">
          <a:solidFill>
            <a:schemeClr val="tx1"/>
          </a:solidFill>
          <a:latin typeface="+mn-lt"/>
        </a:defRPr>
      </a:lvl7pPr>
      <a:lvl8pPr marL="3429000" indent="-228600" algn="l" rtl="0" eaLnBrk="1" fontAlgn="base" hangingPunct="1">
        <a:spcBef>
          <a:spcPct val="20000"/>
        </a:spcBef>
        <a:spcAft>
          <a:spcPct val="0"/>
        </a:spcAft>
        <a:buClr>
          <a:schemeClr val="accent2"/>
        </a:buClr>
        <a:buFont typeface="Wingdings" pitchFamily="-32" charset="2"/>
        <a:buChar char="§"/>
        <a:defRPr sz="1400">
          <a:solidFill>
            <a:schemeClr val="tx1"/>
          </a:solidFill>
          <a:latin typeface="+mn-lt"/>
        </a:defRPr>
      </a:lvl8pPr>
      <a:lvl9pPr marL="3886200" indent="-228600" algn="l" rtl="0" eaLnBrk="1" fontAlgn="base" hangingPunct="1">
        <a:spcBef>
          <a:spcPct val="20000"/>
        </a:spcBef>
        <a:spcAft>
          <a:spcPct val="0"/>
        </a:spcAft>
        <a:buClr>
          <a:schemeClr val="accent2"/>
        </a:buClr>
        <a:buFont typeface="Wingdings" pitchFamily="-32" charset="2"/>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9947AB8A-4908-F94A-9784-9DE7E10E8308}"/>
              </a:ext>
            </a:extLst>
          </p:cNvPr>
          <p:cNvSpPr>
            <a:spLocks noGrp="1"/>
          </p:cNvSpPr>
          <p:nvPr>
            <p:ph type="subTitle" idx="1"/>
          </p:nvPr>
        </p:nvSpPr>
        <p:spPr>
          <a:xfrm>
            <a:off x="612000" y="4665225"/>
            <a:ext cx="7920000" cy="1295400"/>
          </a:xfrm>
        </p:spPr>
        <p:txBody>
          <a:bodyPr/>
          <a:lstStyle/>
          <a:p>
            <a:pPr algn="ctr"/>
            <a:r>
              <a:rPr lang="de-DE" sz="1800" dirty="0"/>
              <a:t>Berufs- und Wirtschaftspädagogik</a:t>
            </a:r>
          </a:p>
          <a:p>
            <a:pPr algn="ctr"/>
            <a:r>
              <a:rPr lang="de-DE" sz="1800" dirty="0"/>
              <a:t>Institut für Erziehungswissenschaft, Universität Osnabrück</a:t>
            </a:r>
          </a:p>
          <a:p>
            <a:pPr algn="ctr"/>
            <a:r>
              <a:rPr lang="de-DE" sz="1800" dirty="0"/>
              <a:t>Betreuer und Erstgutachter: Prof. Dr. D. Frommberger</a:t>
            </a:r>
          </a:p>
          <a:p>
            <a:pPr algn="ctr"/>
            <a:endParaRPr lang="de-DE" dirty="0"/>
          </a:p>
          <a:p>
            <a:pPr algn="ctr"/>
            <a:r>
              <a:rPr lang="de-DE" sz="900" dirty="0"/>
              <a:t>Präsentation auf der Jahrestagung des Graduiertenkollegs Inklusion – Bildung – Schule im Zentrum für Inklusionsforschung</a:t>
            </a:r>
          </a:p>
          <a:p>
            <a:pPr algn="ctr"/>
            <a:r>
              <a:rPr lang="de-DE" sz="900" dirty="0"/>
              <a:t>„Räume und Grenzen der Inklusion: Interdisziplinäre Forschungsergebnisse“ am 07.10.2022</a:t>
            </a:r>
          </a:p>
        </p:txBody>
      </p:sp>
      <p:sp>
        <p:nvSpPr>
          <p:cNvPr id="3" name="Titel 2">
            <a:extLst>
              <a:ext uri="{FF2B5EF4-FFF2-40B4-BE49-F238E27FC236}">
                <a16:creationId xmlns:a16="http://schemas.microsoft.com/office/drawing/2014/main" id="{A6E9437A-C44A-5D4A-9BE9-961A3014EFA3}"/>
              </a:ext>
            </a:extLst>
          </p:cNvPr>
          <p:cNvSpPr>
            <a:spLocks noGrp="1"/>
          </p:cNvSpPr>
          <p:nvPr>
            <p:ph type="ctrTitle" sz="quarter"/>
          </p:nvPr>
        </p:nvSpPr>
        <p:spPr>
          <a:xfrm>
            <a:off x="612000" y="1678237"/>
            <a:ext cx="7920000" cy="1984248"/>
          </a:xfrm>
        </p:spPr>
        <p:txBody>
          <a:bodyPr/>
          <a:lstStyle/>
          <a:p>
            <a:pPr marL="0" lvl="0" indent="0" algn="ctr">
              <a:lnSpc>
                <a:spcPct val="107000"/>
              </a:lnSpc>
              <a:spcBef>
                <a:spcPts val="0"/>
              </a:spcBef>
              <a:buNone/>
              <a:defRPr/>
            </a:pPr>
            <a:br>
              <a:rPr lang="de-DE" sz="2400" dirty="0"/>
            </a:br>
            <a:br>
              <a:rPr lang="de-DE" sz="2400" dirty="0"/>
            </a:br>
            <a:br>
              <a:rPr lang="de-DE" sz="2400" dirty="0"/>
            </a:br>
            <a:br>
              <a:rPr lang="de-DE" sz="2400" b="0" dirty="0"/>
            </a:br>
            <a:r>
              <a:rPr lang="de-DE" sz="1800" b="0" dirty="0"/>
              <a:t>Mareike Beer</a:t>
            </a:r>
            <a:br>
              <a:rPr lang="de-DE" sz="1600" b="0" dirty="0"/>
            </a:br>
            <a:br>
              <a:rPr lang="de-DE" sz="2400" b="0" dirty="0"/>
            </a:br>
            <a:r>
              <a:rPr lang="de-DE" sz="2400" b="0" dirty="0"/>
              <a:t>Berufliche Rehabilitation und inklusive Ausbildung - </a:t>
            </a:r>
            <a:r>
              <a:rPr lang="de-DE" sz="2400" b="0" dirty="0" err="1"/>
              <a:t>Gatekeepingprozesse</a:t>
            </a:r>
            <a:r>
              <a:rPr lang="de-DE" sz="2400" b="0" dirty="0"/>
              <a:t> am Übergang Schule-Berufsausbildung aus Sicht von Auszubildenden mit Lernbeeinträchtigungen </a:t>
            </a:r>
            <a:br>
              <a:rPr lang="de-DE" sz="2400" b="0" dirty="0"/>
            </a:br>
            <a:endParaRPr lang="de-DE" sz="1800" b="0"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8675791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122820D-6E30-4D4B-98D5-D84F124B6C46}"/>
              </a:ext>
            </a:extLst>
          </p:cNvPr>
          <p:cNvSpPr>
            <a:spLocks noGrp="1"/>
          </p:cNvSpPr>
          <p:nvPr>
            <p:ph idx="1"/>
          </p:nvPr>
        </p:nvSpPr>
        <p:spPr>
          <a:xfrm>
            <a:off x="364318" y="1681277"/>
            <a:ext cx="8617990" cy="4585708"/>
          </a:xfrm>
        </p:spPr>
        <p:txBody>
          <a:bodyPr>
            <a:normAutofit/>
          </a:bodyPr>
          <a:lstStyle/>
          <a:p>
            <a:pPr marL="0" indent="0">
              <a:buNone/>
            </a:pPr>
            <a:r>
              <a:rPr lang="de-DE" sz="1800" dirty="0"/>
              <a:t>Aufbereitung: </a:t>
            </a:r>
          </a:p>
          <a:p>
            <a:pPr marL="0" indent="0">
              <a:buNone/>
            </a:pPr>
            <a:r>
              <a:rPr lang="de-DE" sz="1800" dirty="0"/>
              <a:t>Vollständige Transkription, Anonymisierung unter Verwendung von Pseudonymen</a:t>
            </a:r>
          </a:p>
          <a:p>
            <a:pPr marL="0" indent="0">
              <a:buNone/>
            </a:pPr>
            <a:endParaRPr lang="de-DE" sz="1800" dirty="0"/>
          </a:p>
          <a:p>
            <a:pPr marL="0" indent="0">
              <a:buNone/>
            </a:pPr>
            <a:r>
              <a:rPr lang="de-DE" sz="1800" dirty="0"/>
              <a:t>Auswertung: </a:t>
            </a:r>
          </a:p>
          <a:p>
            <a:pPr marL="0" indent="0">
              <a:buNone/>
            </a:pPr>
            <a:r>
              <a:rPr lang="de-DE" sz="1800" dirty="0"/>
              <a:t>Qualitative Inhaltsanalyse (softwaregestützt mittels </a:t>
            </a:r>
            <a:r>
              <a:rPr lang="de-DE" sz="1800" dirty="0" err="1"/>
              <a:t>MaxQDA</a:t>
            </a:r>
            <a:r>
              <a:rPr lang="de-DE" sz="1800" dirty="0"/>
              <a:t>)</a:t>
            </a:r>
          </a:p>
          <a:p>
            <a:pPr>
              <a:buFont typeface="Symbol" panose="05050102010706020507" pitchFamily="18" charset="2"/>
              <a:buChar char="-"/>
            </a:pPr>
            <a:r>
              <a:rPr lang="de-DE" sz="1800" dirty="0"/>
              <a:t>Codierendes Verfahren</a:t>
            </a:r>
          </a:p>
          <a:p>
            <a:pPr>
              <a:buFont typeface="Symbol" panose="05050102010706020507" pitchFamily="18" charset="2"/>
              <a:buChar char="-"/>
            </a:pPr>
            <a:r>
              <a:rPr lang="de-DE" sz="1800" dirty="0"/>
              <a:t>Kategoriensystem deduktiv-induktiv: </a:t>
            </a:r>
          </a:p>
          <a:p>
            <a:pPr marL="358775" indent="0">
              <a:buNone/>
            </a:pPr>
            <a:r>
              <a:rPr lang="de-DE" sz="1800" dirty="0"/>
              <a:t>1. Materialdurchlauf: Grobcodierung mit a-priori-Kategorien (orientiert am Leitfaden) </a:t>
            </a:r>
          </a:p>
          <a:p>
            <a:pPr marL="358775" indent="0">
              <a:buNone/>
            </a:pPr>
            <a:r>
              <a:rPr lang="de-DE" sz="1800" dirty="0"/>
              <a:t>2. Materialdurchlauf: Feincodierung mit In-Vivo-Codes (Analyse der Daten in enger Orientierung an der Perspektive der Azubis)</a:t>
            </a:r>
            <a:endParaRPr lang="de-DE" dirty="0"/>
          </a:p>
        </p:txBody>
      </p:sp>
      <p:sp>
        <p:nvSpPr>
          <p:cNvPr id="4" name="Titel 1"/>
          <p:cNvSpPr txBox="1">
            <a:spLocks/>
          </p:cNvSpPr>
          <p:nvPr/>
        </p:nvSpPr>
        <p:spPr bwMode="auto">
          <a:xfrm>
            <a:off x="364318" y="964137"/>
            <a:ext cx="792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1">
                <a:solidFill>
                  <a:schemeClr val="accent2"/>
                </a:solidFill>
                <a:latin typeface="+mj-lt"/>
                <a:ea typeface="+mj-ea"/>
                <a:cs typeface="+mj-cs"/>
              </a:defRPr>
            </a:lvl1pPr>
            <a:lvl2pPr algn="l" rtl="0" eaLnBrk="1" fontAlgn="base" hangingPunct="1">
              <a:spcBef>
                <a:spcPct val="0"/>
              </a:spcBef>
              <a:spcAft>
                <a:spcPct val="0"/>
              </a:spcAft>
              <a:defRPr sz="3000" b="1">
                <a:solidFill>
                  <a:schemeClr val="accent2"/>
                </a:solidFill>
                <a:latin typeface="Arial" charset="0"/>
              </a:defRPr>
            </a:lvl2pPr>
            <a:lvl3pPr algn="l" rtl="0" eaLnBrk="1" fontAlgn="base" hangingPunct="1">
              <a:spcBef>
                <a:spcPct val="0"/>
              </a:spcBef>
              <a:spcAft>
                <a:spcPct val="0"/>
              </a:spcAft>
              <a:defRPr sz="3000" b="1">
                <a:solidFill>
                  <a:schemeClr val="accent2"/>
                </a:solidFill>
                <a:latin typeface="Arial" charset="0"/>
              </a:defRPr>
            </a:lvl3pPr>
            <a:lvl4pPr algn="l" rtl="0" eaLnBrk="1" fontAlgn="base" hangingPunct="1">
              <a:spcBef>
                <a:spcPct val="0"/>
              </a:spcBef>
              <a:spcAft>
                <a:spcPct val="0"/>
              </a:spcAft>
              <a:defRPr sz="3000" b="1">
                <a:solidFill>
                  <a:schemeClr val="accent2"/>
                </a:solidFill>
                <a:latin typeface="Arial" charset="0"/>
              </a:defRPr>
            </a:lvl4pPr>
            <a:lvl5pPr algn="l" rtl="0" eaLnBrk="1" fontAlgn="base" hangingPunct="1">
              <a:spcBef>
                <a:spcPct val="0"/>
              </a:spcBef>
              <a:spcAft>
                <a:spcPct val="0"/>
              </a:spcAft>
              <a:defRPr sz="3000" b="1">
                <a:solidFill>
                  <a:schemeClr val="accent2"/>
                </a:solidFill>
                <a:latin typeface="Arial" charset="0"/>
              </a:defRPr>
            </a:lvl5pPr>
            <a:lvl6pPr marL="457200" algn="l" rtl="0" eaLnBrk="1" fontAlgn="base" hangingPunct="1">
              <a:spcBef>
                <a:spcPct val="0"/>
              </a:spcBef>
              <a:spcAft>
                <a:spcPct val="0"/>
              </a:spcAft>
              <a:defRPr sz="3000" b="1">
                <a:solidFill>
                  <a:schemeClr val="accent2"/>
                </a:solidFill>
                <a:latin typeface="Arial" charset="0"/>
              </a:defRPr>
            </a:lvl6pPr>
            <a:lvl7pPr marL="914400" algn="l" rtl="0" eaLnBrk="1" fontAlgn="base" hangingPunct="1">
              <a:spcBef>
                <a:spcPct val="0"/>
              </a:spcBef>
              <a:spcAft>
                <a:spcPct val="0"/>
              </a:spcAft>
              <a:defRPr sz="3000" b="1">
                <a:solidFill>
                  <a:schemeClr val="accent2"/>
                </a:solidFill>
                <a:latin typeface="Arial" charset="0"/>
              </a:defRPr>
            </a:lvl7pPr>
            <a:lvl8pPr marL="1371600" algn="l" rtl="0" eaLnBrk="1" fontAlgn="base" hangingPunct="1">
              <a:spcBef>
                <a:spcPct val="0"/>
              </a:spcBef>
              <a:spcAft>
                <a:spcPct val="0"/>
              </a:spcAft>
              <a:defRPr sz="3000" b="1">
                <a:solidFill>
                  <a:schemeClr val="accent2"/>
                </a:solidFill>
                <a:latin typeface="Arial" charset="0"/>
              </a:defRPr>
            </a:lvl8pPr>
            <a:lvl9pPr marL="1828800" algn="l" rtl="0" eaLnBrk="1" fontAlgn="base" hangingPunct="1">
              <a:spcBef>
                <a:spcPct val="0"/>
              </a:spcBef>
              <a:spcAft>
                <a:spcPct val="0"/>
              </a:spcAft>
              <a:defRPr sz="3000" b="1">
                <a:solidFill>
                  <a:schemeClr val="accent2"/>
                </a:solidFill>
                <a:latin typeface="Arial" charset="0"/>
              </a:defRPr>
            </a:lvl9pPr>
          </a:lstStyle>
          <a:p>
            <a:r>
              <a:rPr lang="de-DE" kern="0" dirty="0"/>
              <a:t>Datenaufbereitung und -auswertung</a:t>
            </a:r>
          </a:p>
        </p:txBody>
      </p:sp>
      <p:sp>
        <p:nvSpPr>
          <p:cNvPr id="6" name="Textfeld 5"/>
          <p:cNvSpPr txBox="1"/>
          <p:nvPr/>
        </p:nvSpPr>
        <p:spPr>
          <a:xfrm>
            <a:off x="0" y="6591709"/>
            <a:ext cx="9032488" cy="215444"/>
          </a:xfrm>
          <a:prstGeom prst="rect">
            <a:avLst/>
          </a:prstGeom>
          <a:noFill/>
        </p:spPr>
        <p:txBody>
          <a:bodyPr wrap="square" rtlCol="0">
            <a:spAutoFit/>
          </a:bodyPr>
          <a:lstStyle/>
          <a:p>
            <a:pPr algn="l"/>
            <a:r>
              <a:rPr lang="de-DE" sz="800" dirty="0"/>
              <a:t>Mareike Beer: „Berufliche Rehabilitation und inklusive Ausbildung - </a:t>
            </a:r>
            <a:r>
              <a:rPr lang="de-DE" sz="800" dirty="0" err="1"/>
              <a:t>Gatekeepingprozesse</a:t>
            </a:r>
            <a:r>
              <a:rPr lang="de-DE" sz="800" dirty="0"/>
              <a:t> am Übergang Schule-Berufsausbildung aus Sicht von Auszubildenden mit Lernbeeinträchtigungen“</a:t>
            </a:r>
          </a:p>
        </p:txBody>
      </p:sp>
    </p:spTree>
    <p:extLst>
      <p:ext uri="{BB962C8B-B14F-4D97-AF65-F5344CB8AC3E}">
        <p14:creationId xmlns:p14="http://schemas.microsoft.com/office/powerpoint/2010/main" val="334649069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122820D-6E30-4D4B-98D5-D84F124B6C46}"/>
              </a:ext>
            </a:extLst>
          </p:cNvPr>
          <p:cNvSpPr>
            <a:spLocks noGrp="1"/>
          </p:cNvSpPr>
          <p:nvPr>
            <p:ph idx="1"/>
          </p:nvPr>
        </p:nvSpPr>
        <p:spPr>
          <a:xfrm>
            <a:off x="364318" y="1530220"/>
            <a:ext cx="8617990" cy="4736765"/>
          </a:xfrm>
        </p:spPr>
        <p:txBody>
          <a:bodyPr>
            <a:normAutofit lnSpcReduction="10000"/>
          </a:bodyPr>
          <a:lstStyle/>
          <a:p>
            <a:r>
              <a:rPr lang="de-DE" sz="1800" dirty="0"/>
              <a:t>Nur wenige Jugendliche am Übergang handeln eigenaktiv und bewerben sich selbst auf Ausbildungsstellen – wenngleich sich viele von ihnen eine Ausbildung wünschen</a:t>
            </a:r>
          </a:p>
          <a:p>
            <a:r>
              <a:rPr lang="de-DE" sz="1800" dirty="0"/>
              <a:t>Beschrieben wird z.B. ein Vermittelt-Werden in die </a:t>
            </a:r>
            <a:r>
              <a:rPr lang="de-DE" sz="1800" dirty="0" err="1"/>
              <a:t>BvB</a:t>
            </a:r>
            <a:r>
              <a:rPr lang="de-DE" sz="1800" dirty="0"/>
              <a:t> im Anschluss an das allgemeinbildende Schulsystem, </a:t>
            </a:r>
          </a:p>
          <a:p>
            <a:pPr marL="354013" indent="0">
              <a:buNone/>
            </a:pPr>
            <a:r>
              <a:rPr lang="de-DE" sz="1800" dirty="0"/>
              <a:t>das wird mal positiv empfunden: </a:t>
            </a:r>
            <a:r>
              <a:rPr lang="de-DE" sz="1600" dirty="0">
                <a:solidFill>
                  <a:srgbClr val="7F0001"/>
                </a:solidFill>
              </a:rPr>
              <a:t>„</a:t>
            </a:r>
            <a:r>
              <a:rPr lang="de-DE" sz="1600" i="1" dirty="0">
                <a:solidFill>
                  <a:srgbClr val="7F0001"/>
                </a:solidFill>
              </a:rPr>
              <a:t>Weil ich habe auch von mir aus gesagt, ich wäre jetzt noch nicht altersmäßig bereit, jetzt schon eine Ausbildung zu machen, in dem Moment. (</a:t>
            </a:r>
            <a:r>
              <a:rPr lang="de-DE" sz="1600" i="1" dirty="0" err="1">
                <a:solidFill>
                  <a:srgbClr val="7F0001"/>
                </a:solidFill>
              </a:rPr>
              <a:t>Lukas_Fachlagerist</a:t>
            </a:r>
            <a:r>
              <a:rPr lang="de-DE" sz="1600" i="1" dirty="0">
                <a:solidFill>
                  <a:srgbClr val="7F0001"/>
                </a:solidFill>
              </a:rPr>
              <a:t>, Pos. 151)</a:t>
            </a:r>
          </a:p>
          <a:p>
            <a:pPr marL="354013" indent="0">
              <a:buNone/>
            </a:pPr>
            <a:r>
              <a:rPr lang="de-DE" sz="1800" dirty="0"/>
              <a:t>mal eher neutral: </a:t>
            </a:r>
            <a:r>
              <a:rPr lang="de-DE" sz="1600" i="1" dirty="0">
                <a:solidFill>
                  <a:srgbClr val="7F0001"/>
                </a:solidFill>
              </a:rPr>
              <a:t>„Da habe ich ja Gespräche geführt mit dem Arbeitsamt und der Schule zusammen. Das heißt, mein Lehrer war dabei, mein Vater und halt auch die, ähm, das Arbeitsamt, das sind die drei quasi. Und da haben wir überlegt, nach der Schule, wie geht's dann weiter und da hat man sich dann entschlossen okay, wir machen eine </a:t>
            </a:r>
            <a:r>
              <a:rPr lang="de-DE" sz="1600" i="1" dirty="0" err="1">
                <a:solidFill>
                  <a:srgbClr val="7F0001"/>
                </a:solidFill>
              </a:rPr>
              <a:t>BvB</a:t>
            </a:r>
            <a:r>
              <a:rPr lang="de-DE" sz="1600" i="1" dirty="0">
                <a:solidFill>
                  <a:srgbClr val="7F0001"/>
                </a:solidFill>
              </a:rPr>
              <a:t>-Maßnahme, also ich mache die </a:t>
            </a:r>
            <a:r>
              <a:rPr lang="de-DE" sz="1600" i="1" dirty="0" err="1">
                <a:solidFill>
                  <a:srgbClr val="7F0001"/>
                </a:solidFill>
              </a:rPr>
              <a:t>BvB</a:t>
            </a:r>
            <a:r>
              <a:rPr lang="de-DE" sz="1600" i="1" dirty="0">
                <a:solidFill>
                  <a:srgbClr val="7F0001"/>
                </a:solidFill>
              </a:rPr>
              <a:t>-Maßnahme. (</a:t>
            </a:r>
            <a:r>
              <a:rPr lang="de-DE" sz="1600" i="1" dirty="0" err="1">
                <a:solidFill>
                  <a:srgbClr val="7F0001"/>
                </a:solidFill>
              </a:rPr>
              <a:t>Jakob_Lagerfachhelfer</a:t>
            </a:r>
            <a:r>
              <a:rPr lang="de-DE" sz="1600" i="1" dirty="0">
                <a:solidFill>
                  <a:srgbClr val="7F0001"/>
                </a:solidFill>
              </a:rPr>
              <a:t>, Pos. 42)</a:t>
            </a:r>
          </a:p>
          <a:p>
            <a:pPr marL="354013" indent="0">
              <a:buNone/>
            </a:pPr>
            <a:r>
              <a:rPr lang="de-DE" sz="1800" dirty="0"/>
              <a:t>und mal als Zwangsmaßnahme der Bundesagentur für Arbeit: „</a:t>
            </a:r>
            <a:r>
              <a:rPr lang="de-DE" sz="1600" i="1" dirty="0">
                <a:solidFill>
                  <a:srgbClr val="7F0001"/>
                </a:solidFill>
              </a:rPr>
              <a:t>Bock hatte ich da jetzt nicht unbedingt drauf. Da ist halt wieder </a:t>
            </a:r>
            <a:r>
              <a:rPr lang="de-DE" sz="1600" i="1" dirty="0" err="1">
                <a:solidFill>
                  <a:srgbClr val="7F0001"/>
                </a:solidFill>
              </a:rPr>
              <a:t>nen</a:t>
            </a:r>
            <a:r>
              <a:rPr lang="de-DE" sz="1600" i="1" dirty="0">
                <a:solidFill>
                  <a:srgbClr val="7F0001"/>
                </a:solidFill>
              </a:rPr>
              <a:t> Jahr weg, ne? Da hätt ich auch schon die Ausbildung anfangen können.“ (</a:t>
            </a:r>
            <a:r>
              <a:rPr lang="de-DE" sz="1600" i="1" dirty="0" err="1">
                <a:solidFill>
                  <a:srgbClr val="7F0001"/>
                </a:solidFill>
              </a:rPr>
              <a:t>Bastian_Karosseriebauer</a:t>
            </a:r>
            <a:r>
              <a:rPr lang="de-DE" sz="1600" i="1" dirty="0">
                <a:solidFill>
                  <a:srgbClr val="7F0001"/>
                </a:solidFill>
              </a:rPr>
              <a:t>, Pos. 30)</a:t>
            </a:r>
            <a:endParaRPr lang="de-DE" sz="1200" dirty="0">
              <a:solidFill>
                <a:srgbClr val="7F0001"/>
              </a:solidFill>
            </a:endParaRPr>
          </a:p>
        </p:txBody>
      </p:sp>
      <p:sp>
        <p:nvSpPr>
          <p:cNvPr id="4" name="Titel 1"/>
          <p:cNvSpPr txBox="1">
            <a:spLocks/>
          </p:cNvSpPr>
          <p:nvPr/>
        </p:nvSpPr>
        <p:spPr bwMode="auto">
          <a:xfrm>
            <a:off x="364318" y="964137"/>
            <a:ext cx="792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1">
                <a:solidFill>
                  <a:schemeClr val="accent2"/>
                </a:solidFill>
                <a:latin typeface="+mj-lt"/>
                <a:ea typeface="+mj-ea"/>
                <a:cs typeface="+mj-cs"/>
              </a:defRPr>
            </a:lvl1pPr>
            <a:lvl2pPr algn="l" rtl="0" eaLnBrk="1" fontAlgn="base" hangingPunct="1">
              <a:spcBef>
                <a:spcPct val="0"/>
              </a:spcBef>
              <a:spcAft>
                <a:spcPct val="0"/>
              </a:spcAft>
              <a:defRPr sz="3000" b="1">
                <a:solidFill>
                  <a:schemeClr val="accent2"/>
                </a:solidFill>
                <a:latin typeface="Arial" charset="0"/>
              </a:defRPr>
            </a:lvl2pPr>
            <a:lvl3pPr algn="l" rtl="0" eaLnBrk="1" fontAlgn="base" hangingPunct="1">
              <a:spcBef>
                <a:spcPct val="0"/>
              </a:spcBef>
              <a:spcAft>
                <a:spcPct val="0"/>
              </a:spcAft>
              <a:defRPr sz="3000" b="1">
                <a:solidFill>
                  <a:schemeClr val="accent2"/>
                </a:solidFill>
                <a:latin typeface="Arial" charset="0"/>
              </a:defRPr>
            </a:lvl3pPr>
            <a:lvl4pPr algn="l" rtl="0" eaLnBrk="1" fontAlgn="base" hangingPunct="1">
              <a:spcBef>
                <a:spcPct val="0"/>
              </a:spcBef>
              <a:spcAft>
                <a:spcPct val="0"/>
              </a:spcAft>
              <a:defRPr sz="3000" b="1">
                <a:solidFill>
                  <a:schemeClr val="accent2"/>
                </a:solidFill>
                <a:latin typeface="Arial" charset="0"/>
              </a:defRPr>
            </a:lvl4pPr>
            <a:lvl5pPr algn="l" rtl="0" eaLnBrk="1" fontAlgn="base" hangingPunct="1">
              <a:spcBef>
                <a:spcPct val="0"/>
              </a:spcBef>
              <a:spcAft>
                <a:spcPct val="0"/>
              </a:spcAft>
              <a:defRPr sz="3000" b="1">
                <a:solidFill>
                  <a:schemeClr val="accent2"/>
                </a:solidFill>
                <a:latin typeface="Arial" charset="0"/>
              </a:defRPr>
            </a:lvl5pPr>
            <a:lvl6pPr marL="457200" algn="l" rtl="0" eaLnBrk="1" fontAlgn="base" hangingPunct="1">
              <a:spcBef>
                <a:spcPct val="0"/>
              </a:spcBef>
              <a:spcAft>
                <a:spcPct val="0"/>
              </a:spcAft>
              <a:defRPr sz="3000" b="1">
                <a:solidFill>
                  <a:schemeClr val="accent2"/>
                </a:solidFill>
                <a:latin typeface="Arial" charset="0"/>
              </a:defRPr>
            </a:lvl6pPr>
            <a:lvl7pPr marL="914400" algn="l" rtl="0" eaLnBrk="1" fontAlgn="base" hangingPunct="1">
              <a:spcBef>
                <a:spcPct val="0"/>
              </a:spcBef>
              <a:spcAft>
                <a:spcPct val="0"/>
              </a:spcAft>
              <a:defRPr sz="3000" b="1">
                <a:solidFill>
                  <a:schemeClr val="accent2"/>
                </a:solidFill>
                <a:latin typeface="Arial" charset="0"/>
              </a:defRPr>
            </a:lvl7pPr>
            <a:lvl8pPr marL="1371600" algn="l" rtl="0" eaLnBrk="1" fontAlgn="base" hangingPunct="1">
              <a:spcBef>
                <a:spcPct val="0"/>
              </a:spcBef>
              <a:spcAft>
                <a:spcPct val="0"/>
              </a:spcAft>
              <a:defRPr sz="3000" b="1">
                <a:solidFill>
                  <a:schemeClr val="accent2"/>
                </a:solidFill>
                <a:latin typeface="Arial" charset="0"/>
              </a:defRPr>
            </a:lvl8pPr>
            <a:lvl9pPr marL="1828800" algn="l" rtl="0" eaLnBrk="1" fontAlgn="base" hangingPunct="1">
              <a:spcBef>
                <a:spcPct val="0"/>
              </a:spcBef>
              <a:spcAft>
                <a:spcPct val="0"/>
              </a:spcAft>
              <a:defRPr sz="3000" b="1">
                <a:solidFill>
                  <a:schemeClr val="accent2"/>
                </a:solidFill>
                <a:latin typeface="Arial" charset="0"/>
              </a:defRPr>
            </a:lvl9pPr>
          </a:lstStyle>
          <a:p>
            <a:r>
              <a:rPr lang="de-DE" kern="0" dirty="0"/>
              <a:t>Erste Ergebnisse</a:t>
            </a:r>
          </a:p>
        </p:txBody>
      </p:sp>
      <p:sp>
        <p:nvSpPr>
          <p:cNvPr id="6" name="Textfeld 5"/>
          <p:cNvSpPr txBox="1"/>
          <p:nvPr/>
        </p:nvSpPr>
        <p:spPr>
          <a:xfrm>
            <a:off x="0" y="6591709"/>
            <a:ext cx="9032488" cy="215444"/>
          </a:xfrm>
          <a:prstGeom prst="rect">
            <a:avLst/>
          </a:prstGeom>
          <a:noFill/>
        </p:spPr>
        <p:txBody>
          <a:bodyPr wrap="square" rtlCol="0">
            <a:spAutoFit/>
          </a:bodyPr>
          <a:lstStyle/>
          <a:p>
            <a:pPr algn="l"/>
            <a:r>
              <a:rPr lang="de-DE" sz="800" dirty="0"/>
              <a:t>Mareike Beer: „Berufliche Rehabilitation und inklusive Ausbildung - </a:t>
            </a:r>
            <a:r>
              <a:rPr lang="de-DE" sz="800" dirty="0" err="1"/>
              <a:t>Gatekeepingprozesse</a:t>
            </a:r>
            <a:r>
              <a:rPr lang="de-DE" sz="800" dirty="0"/>
              <a:t> am Übergang Schule-Berufsausbildung aus Sicht von Auszubildenden mit Lernbeeinträchtigungen“</a:t>
            </a:r>
          </a:p>
        </p:txBody>
      </p:sp>
    </p:spTree>
    <p:extLst>
      <p:ext uri="{BB962C8B-B14F-4D97-AF65-F5344CB8AC3E}">
        <p14:creationId xmlns:p14="http://schemas.microsoft.com/office/powerpoint/2010/main" val="257928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122820D-6E30-4D4B-98D5-D84F124B6C46}"/>
              </a:ext>
            </a:extLst>
          </p:cNvPr>
          <p:cNvSpPr>
            <a:spLocks noGrp="1"/>
          </p:cNvSpPr>
          <p:nvPr>
            <p:ph idx="1"/>
          </p:nvPr>
        </p:nvSpPr>
        <p:spPr>
          <a:xfrm>
            <a:off x="364318" y="1530220"/>
            <a:ext cx="8462441" cy="4736765"/>
          </a:xfrm>
        </p:spPr>
        <p:txBody>
          <a:bodyPr>
            <a:normAutofit/>
          </a:bodyPr>
          <a:lstStyle/>
          <a:p>
            <a:r>
              <a:rPr lang="de-DE" sz="1800" dirty="0"/>
              <a:t>Hochrelevante Gatekeeper sind für die Interviewpartner*innen ihre </a:t>
            </a:r>
            <a:r>
              <a:rPr lang="de-DE" sz="1800" b="1" dirty="0"/>
              <a:t>Eltern</a:t>
            </a:r>
            <a:r>
              <a:rPr lang="de-DE" sz="1800" dirty="0"/>
              <a:t> und die </a:t>
            </a:r>
            <a:r>
              <a:rPr lang="de-DE" sz="1800" b="1" dirty="0"/>
              <a:t>Betriebe</a:t>
            </a:r>
            <a:r>
              <a:rPr lang="de-DE" sz="1800" dirty="0"/>
              <a:t>, die als Kooperationsbetriebe in der außerbetrieblichen Reha-Ausbildung für den praktischen Teil der Ausbildung zuständig sind.</a:t>
            </a:r>
          </a:p>
          <a:p>
            <a:r>
              <a:rPr lang="de-DE" sz="1800" dirty="0"/>
              <a:t>Als für den Berufsorientierungsprozess weniger relevant werden die </a:t>
            </a:r>
            <a:r>
              <a:rPr lang="de-DE" sz="1800" b="1" dirty="0"/>
              <a:t>Lehrkräfte</a:t>
            </a:r>
            <a:r>
              <a:rPr lang="de-DE" sz="1800" dirty="0"/>
              <a:t> der allgemeinbildenden Schule in der Sekundarstufe I dargestellt.</a:t>
            </a:r>
          </a:p>
          <a:p>
            <a:r>
              <a:rPr lang="de-DE" sz="1800" dirty="0"/>
              <a:t>Die obligatorische Begutachtung durch den </a:t>
            </a:r>
            <a:r>
              <a:rPr lang="de-DE" sz="1800" b="1" dirty="0"/>
              <a:t>Berufspsychologischen Service </a:t>
            </a:r>
            <a:r>
              <a:rPr lang="de-DE" sz="1800" dirty="0"/>
              <a:t>(BPS) der Bundesagentur für Arbeit ist für die Interviewpartner*innen oft nicht mehr erinnerbar, vier Interviewpartner*innen bezeichnen die Testung eher als positiv, nur ein Interviewpartner äußert sich sehr negativ über die Pflicht der Teilnahme an der Testung: </a:t>
            </a:r>
            <a:r>
              <a:rPr lang="de-DE" sz="1400" dirty="0">
                <a:solidFill>
                  <a:srgbClr val="7F0001"/>
                </a:solidFill>
              </a:rPr>
              <a:t>„</a:t>
            </a:r>
            <a:r>
              <a:rPr lang="de-DE" sz="1400" i="1" dirty="0">
                <a:solidFill>
                  <a:srgbClr val="7F0001"/>
                </a:solidFill>
              </a:rPr>
              <a:t>da war ich, ich hab ganz viele Tests gemacht, aber, ich war auch da damals auch so unglücklich, weil ich eben nicht wusste: was hat das alles damit zu tun? Warum muss ich das überhaupt machen? […] Warum muss ich das denn überhaupt tun? Also ich hab gesagt: was wollt ihr, ich hab innerlich gedacht, was wollt ihr? Warum braucht ihr denn das von mir, wenn ich eigentlich was Anderes machen möchte?“ (Jonathan_FP_Hauswirtschaft1, Pos. 56-76, mit Auslassungen) </a:t>
            </a:r>
            <a:endParaRPr lang="de-DE" sz="1400" dirty="0">
              <a:solidFill>
                <a:srgbClr val="7F0001"/>
              </a:solidFill>
            </a:endParaRPr>
          </a:p>
        </p:txBody>
      </p:sp>
      <p:sp>
        <p:nvSpPr>
          <p:cNvPr id="4" name="Titel 1"/>
          <p:cNvSpPr txBox="1">
            <a:spLocks/>
          </p:cNvSpPr>
          <p:nvPr/>
        </p:nvSpPr>
        <p:spPr bwMode="auto">
          <a:xfrm>
            <a:off x="364318" y="964137"/>
            <a:ext cx="792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1">
                <a:solidFill>
                  <a:schemeClr val="accent2"/>
                </a:solidFill>
                <a:latin typeface="+mj-lt"/>
                <a:ea typeface="+mj-ea"/>
                <a:cs typeface="+mj-cs"/>
              </a:defRPr>
            </a:lvl1pPr>
            <a:lvl2pPr algn="l" rtl="0" eaLnBrk="1" fontAlgn="base" hangingPunct="1">
              <a:spcBef>
                <a:spcPct val="0"/>
              </a:spcBef>
              <a:spcAft>
                <a:spcPct val="0"/>
              </a:spcAft>
              <a:defRPr sz="3000" b="1">
                <a:solidFill>
                  <a:schemeClr val="accent2"/>
                </a:solidFill>
                <a:latin typeface="Arial" charset="0"/>
              </a:defRPr>
            </a:lvl2pPr>
            <a:lvl3pPr algn="l" rtl="0" eaLnBrk="1" fontAlgn="base" hangingPunct="1">
              <a:spcBef>
                <a:spcPct val="0"/>
              </a:spcBef>
              <a:spcAft>
                <a:spcPct val="0"/>
              </a:spcAft>
              <a:defRPr sz="3000" b="1">
                <a:solidFill>
                  <a:schemeClr val="accent2"/>
                </a:solidFill>
                <a:latin typeface="Arial" charset="0"/>
              </a:defRPr>
            </a:lvl3pPr>
            <a:lvl4pPr algn="l" rtl="0" eaLnBrk="1" fontAlgn="base" hangingPunct="1">
              <a:spcBef>
                <a:spcPct val="0"/>
              </a:spcBef>
              <a:spcAft>
                <a:spcPct val="0"/>
              </a:spcAft>
              <a:defRPr sz="3000" b="1">
                <a:solidFill>
                  <a:schemeClr val="accent2"/>
                </a:solidFill>
                <a:latin typeface="Arial" charset="0"/>
              </a:defRPr>
            </a:lvl4pPr>
            <a:lvl5pPr algn="l" rtl="0" eaLnBrk="1" fontAlgn="base" hangingPunct="1">
              <a:spcBef>
                <a:spcPct val="0"/>
              </a:spcBef>
              <a:spcAft>
                <a:spcPct val="0"/>
              </a:spcAft>
              <a:defRPr sz="3000" b="1">
                <a:solidFill>
                  <a:schemeClr val="accent2"/>
                </a:solidFill>
                <a:latin typeface="Arial" charset="0"/>
              </a:defRPr>
            </a:lvl5pPr>
            <a:lvl6pPr marL="457200" algn="l" rtl="0" eaLnBrk="1" fontAlgn="base" hangingPunct="1">
              <a:spcBef>
                <a:spcPct val="0"/>
              </a:spcBef>
              <a:spcAft>
                <a:spcPct val="0"/>
              </a:spcAft>
              <a:defRPr sz="3000" b="1">
                <a:solidFill>
                  <a:schemeClr val="accent2"/>
                </a:solidFill>
                <a:latin typeface="Arial" charset="0"/>
              </a:defRPr>
            </a:lvl6pPr>
            <a:lvl7pPr marL="914400" algn="l" rtl="0" eaLnBrk="1" fontAlgn="base" hangingPunct="1">
              <a:spcBef>
                <a:spcPct val="0"/>
              </a:spcBef>
              <a:spcAft>
                <a:spcPct val="0"/>
              </a:spcAft>
              <a:defRPr sz="3000" b="1">
                <a:solidFill>
                  <a:schemeClr val="accent2"/>
                </a:solidFill>
                <a:latin typeface="Arial" charset="0"/>
              </a:defRPr>
            </a:lvl7pPr>
            <a:lvl8pPr marL="1371600" algn="l" rtl="0" eaLnBrk="1" fontAlgn="base" hangingPunct="1">
              <a:spcBef>
                <a:spcPct val="0"/>
              </a:spcBef>
              <a:spcAft>
                <a:spcPct val="0"/>
              </a:spcAft>
              <a:defRPr sz="3000" b="1">
                <a:solidFill>
                  <a:schemeClr val="accent2"/>
                </a:solidFill>
                <a:latin typeface="Arial" charset="0"/>
              </a:defRPr>
            </a:lvl8pPr>
            <a:lvl9pPr marL="1828800" algn="l" rtl="0" eaLnBrk="1" fontAlgn="base" hangingPunct="1">
              <a:spcBef>
                <a:spcPct val="0"/>
              </a:spcBef>
              <a:spcAft>
                <a:spcPct val="0"/>
              </a:spcAft>
              <a:defRPr sz="3000" b="1">
                <a:solidFill>
                  <a:schemeClr val="accent2"/>
                </a:solidFill>
                <a:latin typeface="Arial" charset="0"/>
              </a:defRPr>
            </a:lvl9pPr>
          </a:lstStyle>
          <a:p>
            <a:r>
              <a:rPr lang="de-DE" kern="0" dirty="0"/>
              <a:t>Erste Ergebnisse</a:t>
            </a:r>
          </a:p>
        </p:txBody>
      </p:sp>
      <p:sp>
        <p:nvSpPr>
          <p:cNvPr id="6" name="Textfeld 5"/>
          <p:cNvSpPr txBox="1"/>
          <p:nvPr/>
        </p:nvSpPr>
        <p:spPr>
          <a:xfrm>
            <a:off x="0" y="6591709"/>
            <a:ext cx="9032488" cy="215444"/>
          </a:xfrm>
          <a:prstGeom prst="rect">
            <a:avLst/>
          </a:prstGeom>
          <a:noFill/>
        </p:spPr>
        <p:txBody>
          <a:bodyPr wrap="square" rtlCol="0">
            <a:spAutoFit/>
          </a:bodyPr>
          <a:lstStyle/>
          <a:p>
            <a:pPr algn="l"/>
            <a:r>
              <a:rPr lang="de-DE" sz="800" dirty="0"/>
              <a:t>Mareike Beer: „Berufliche Rehabilitation und inklusive Ausbildung - </a:t>
            </a:r>
            <a:r>
              <a:rPr lang="de-DE" sz="800" dirty="0" err="1"/>
              <a:t>Gatekeepingprozesse</a:t>
            </a:r>
            <a:r>
              <a:rPr lang="de-DE" sz="800" dirty="0"/>
              <a:t> am Übergang Schule-Berufsausbildung aus Sicht von Auszubildenden mit Lernbeeinträchtigungen“</a:t>
            </a:r>
          </a:p>
        </p:txBody>
      </p:sp>
    </p:spTree>
    <p:extLst>
      <p:ext uri="{BB962C8B-B14F-4D97-AF65-F5344CB8AC3E}">
        <p14:creationId xmlns:p14="http://schemas.microsoft.com/office/powerpoint/2010/main" val="2576357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122820D-6E30-4D4B-98D5-D84F124B6C46}"/>
              </a:ext>
            </a:extLst>
          </p:cNvPr>
          <p:cNvSpPr>
            <a:spLocks noGrp="1"/>
          </p:cNvSpPr>
          <p:nvPr>
            <p:ph idx="1"/>
          </p:nvPr>
        </p:nvSpPr>
        <p:spPr>
          <a:xfrm>
            <a:off x="364318" y="1530220"/>
            <a:ext cx="8462441" cy="4736765"/>
          </a:xfrm>
        </p:spPr>
        <p:txBody>
          <a:bodyPr>
            <a:normAutofit/>
          </a:bodyPr>
          <a:lstStyle/>
          <a:p>
            <a:r>
              <a:rPr lang="de-DE" sz="1800" dirty="0"/>
              <a:t>Die Gatekeeper-Einteilung nach Behrens und Rabe-</a:t>
            </a:r>
            <a:r>
              <a:rPr lang="de-DE" sz="1800" dirty="0" err="1"/>
              <a:t>Kleberg</a:t>
            </a:r>
            <a:r>
              <a:rPr lang="de-DE" sz="1800" dirty="0"/>
              <a:t> muss im vorliegenden Forschungsvorhaben um die Gruppe der Sozialarbeiter*innen und </a:t>
            </a:r>
            <a:r>
              <a:rPr lang="de-DE" sz="1800" dirty="0" err="1"/>
              <a:t>Sozialpädagog</a:t>
            </a:r>
            <a:r>
              <a:rPr lang="de-DE" sz="1800" dirty="0"/>
              <a:t>*innen erweitert werden, da diese in der Berufsbiographie einiger Interviewpartner*innen eine größere Rolle spielen</a:t>
            </a:r>
          </a:p>
          <a:p>
            <a:r>
              <a:rPr lang="de-DE" sz="1800" dirty="0"/>
              <a:t>Diese Gatekeeper zeichnen sich einerseits durch einen hohen Grad der Interaktion aus, andererseits ist ihre Rolle teils stark formal gerahmt (z.B. durch </a:t>
            </a:r>
            <a:r>
              <a:rPr lang="de-DE" sz="1800" dirty="0" err="1"/>
              <a:t>HzE</a:t>
            </a:r>
            <a:r>
              <a:rPr lang="de-DE" sz="1800" dirty="0"/>
              <a:t> nach dem SGB VIII, rechtliche Betreuung nach § 1896 BGB o.ä.)</a:t>
            </a:r>
          </a:p>
        </p:txBody>
      </p:sp>
      <p:sp>
        <p:nvSpPr>
          <p:cNvPr id="4" name="Titel 1"/>
          <p:cNvSpPr txBox="1">
            <a:spLocks/>
          </p:cNvSpPr>
          <p:nvPr/>
        </p:nvSpPr>
        <p:spPr bwMode="auto">
          <a:xfrm>
            <a:off x="364318" y="964137"/>
            <a:ext cx="792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1">
                <a:solidFill>
                  <a:schemeClr val="accent2"/>
                </a:solidFill>
                <a:latin typeface="+mj-lt"/>
                <a:ea typeface="+mj-ea"/>
                <a:cs typeface="+mj-cs"/>
              </a:defRPr>
            </a:lvl1pPr>
            <a:lvl2pPr algn="l" rtl="0" eaLnBrk="1" fontAlgn="base" hangingPunct="1">
              <a:spcBef>
                <a:spcPct val="0"/>
              </a:spcBef>
              <a:spcAft>
                <a:spcPct val="0"/>
              </a:spcAft>
              <a:defRPr sz="3000" b="1">
                <a:solidFill>
                  <a:schemeClr val="accent2"/>
                </a:solidFill>
                <a:latin typeface="Arial" charset="0"/>
              </a:defRPr>
            </a:lvl2pPr>
            <a:lvl3pPr algn="l" rtl="0" eaLnBrk="1" fontAlgn="base" hangingPunct="1">
              <a:spcBef>
                <a:spcPct val="0"/>
              </a:spcBef>
              <a:spcAft>
                <a:spcPct val="0"/>
              </a:spcAft>
              <a:defRPr sz="3000" b="1">
                <a:solidFill>
                  <a:schemeClr val="accent2"/>
                </a:solidFill>
                <a:latin typeface="Arial" charset="0"/>
              </a:defRPr>
            </a:lvl3pPr>
            <a:lvl4pPr algn="l" rtl="0" eaLnBrk="1" fontAlgn="base" hangingPunct="1">
              <a:spcBef>
                <a:spcPct val="0"/>
              </a:spcBef>
              <a:spcAft>
                <a:spcPct val="0"/>
              </a:spcAft>
              <a:defRPr sz="3000" b="1">
                <a:solidFill>
                  <a:schemeClr val="accent2"/>
                </a:solidFill>
                <a:latin typeface="Arial" charset="0"/>
              </a:defRPr>
            </a:lvl4pPr>
            <a:lvl5pPr algn="l" rtl="0" eaLnBrk="1" fontAlgn="base" hangingPunct="1">
              <a:spcBef>
                <a:spcPct val="0"/>
              </a:spcBef>
              <a:spcAft>
                <a:spcPct val="0"/>
              </a:spcAft>
              <a:defRPr sz="3000" b="1">
                <a:solidFill>
                  <a:schemeClr val="accent2"/>
                </a:solidFill>
                <a:latin typeface="Arial" charset="0"/>
              </a:defRPr>
            </a:lvl5pPr>
            <a:lvl6pPr marL="457200" algn="l" rtl="0" eaLnBrk="1" fontAlgn="base" hangingPunct="1">
              <a:spcBef>
                <a:spcPct val="0"/>
              </a:spcBef>
              <a:spcAft>
                <a:spcPct val="0"/>
              </a:spcAft>
              <a:defRPr sz="3000" b="1">
                <a:solidFill>
                  <a:schemeClr val="accent2"/>
                </a:solidFill>
                <a:latin typeface="Arial" charset="0"/>
              </a:defRPr>
            </a:lvl6pPr>
            <a:lvl7pPr marL="914400" algn="l" rtl="0" eaLnBrk="1" fontAlgn="base" hangingPunct="1">
              <a:spcBef>
                <a:spcPct val="0"/>
              </a:spcBef>
              <a:spcAft>
                <a:spcPct val="0"/>
              </a:spcAft>
              <a:defRPr sz="3000" b="1">
                <a:solidFill>
                  <a:schemeClr val="accent2"/>
                </a:solidFill>
                <a:latin typeface="Arial" charset="0"/>
              </a:defRPr>
            </a:lvl7pPr>
            <a:lvl8pPr marL="1371600" algn="l" rtl="0" eaLnBrk="1" fontAlgn="base" hangingPunct="1">
              <a:spcBef>
                <a:spcPct val="0"/>
              </a:spcBef>
              <a:spcAft>
                <a:spcPct val="0"/>
              </a:spcAft>
              <a:defRPr sz="3000" b="1">
                <a:solidFill>
                  <a:schemeClr val="accent2"/>
                </a:solidFill>
                <a:latin typeface="Arial" charset="0"/>
              </a:defRPr>
            </a:lvl8pPr>
            <a:lvl9pPr marL="1828800" algn="l" rtl="0" eaLnBrk="1" fontAlgn="base" hangingPunct="1">
              <a:spcBef>
                <a:spcPct val="0"/>
              </a:spcBef>
              <a:spcAft>
                <a:spcPct val="0"/>
              </a:spcAft>
              <a:defRPr sz="3000" b="1">
                <a:solidFill>
                  <a:schemeClr val="accent2"/>
                </a:solidFill>
                <a:latin typeface="Arial" charset="0"/>
              </a:defRPr>
            </a:lvl9pPr>
          </a:lstStyle>
          <a:p>
            <a:r>
              <a:rPr lang="de-DE" kern="0" dirty="0"/>
              <a:t>Erste Ergebnisse</a:t>
            </a:r>
          </a:p>
        </p:txBody>
      </p:sp>
      <p:sp>
        <p:nvSpPr>
          <p:cNvPr id="6" name="Textfeld 5"/>
          <p:cNvSpPr txBox="1"/>
          <p:nvPr/>
        </p:nvSpPr>
        <p:spPr>
          <a:xfrm>
            <a:off x="0" y="6591709"/>
            <a:ext cx="9032488" cy="215444"/>
          </a:xfrm>
          <a:prstGeom prst="rect">
            <a:avLst/>
          </a:prstGeom>
          <a:noFill/>
        </p:spPr>
        <p:txBody>
          <a:bodyPr wrap="square" rtlCol="0">
            <a:spAutoFit/>
          </a:bodyPr>
          <a:lstStyle/>
          <a:p>
            <a:pPr algn="l"/>
            <a:r>
              <a:rPr lang="de-DE" sz="800" dirty="0"/>
              <a:t>Mareike Beer: „Berufliche Rehabilitation und inklusive Ausbildung - </a:t>
            </a:r>
            <a:r>
              <a:rPr lang="de-DE" sz="800" dirty="0" err="1"/>
              <a:t>Gatekeepingprozesse</a:t>
            </a:r>
            <a:r>
              <a:rPr lang="de-DE" sz="800" dirty="0"/>
              <a:t> am Übergang Schule-Berufsausbildung aus Sicht von Auszubildenden mit Lernbeeinträchtigungen“</a:t>
            </a:r>
          </a:p>
        </p:txBody>
      </p:sp>
      <p:pic>
        <p:nvPicPr>
          <p:cNvPr id="5" name="Grafik 4"/>
          <p:cNvPicPr>
            <a:picLocks noChangeAspect="1"/>
          </p:cNvPicPr>
          <p:nvPr/>
        </p:nvPicPr>
        <p:blipFill>
          <a:blip r:embed="rId2"/>
          <a:stretch>
            <a:fillRect/>
          </a:stretch>
        </p:blipFill>
        <p:spPr>
          <a:xfrm>
            <a:off x="1294964" y="3487448"/>
            <a:ext cx="6442560" cy="3104261"/>
          </a:xfrm>
          <a:prstGeom prst="rect">
            <a:avLst/>
          </a:prstGeom>
        </p:spPr>
      </p:pic>
    </p:spTree>
    <p:extLst>
      <p:ext uri="{BB962C8B-B14F-4D97-AF65-F5344CB8AC3E}">
        <p14:creationId xmlns:p14="http://schemas.microsoft.com/office/powerpoint/2010/main" val="402182347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122820D-6E30-4D4B-98D5-D84F124B6C46}"/>
              </a:ext>
            </a:extLst>
          </p:cNvPr>
          <p:cNvSpPr>
            <a:spLocks noGrp="1"/>
          </p:cNvSpPr>
          <p:nvPr>
            <p:ph idx="1"/>
          </p:nvPr>
        </p:nvSpPr>
        <p:spPr>
          <a:xfrm>
            <a:off x="364318" y="1530220"/>
            <a:ext cx="8462441" cy="4903983"/>
          </a:xfrm>
        </p:spPr>
        <p:txBody>
          <a:bodyPr>
            <a:normAutofit/>
          </a:bodyPr>
          <a:lstStyle/>
          <a:p>
            <a:pPr marL="0" indent="0">
              <a:buNone/>
            </a:pPr>
            <a:r>
              <a:rPr lang="de-DE" sz="1800" dirty="0"/>
              <a:t>Implikationen für die Forschung:</a:t>
            </a:r>
          </a:p>
          <a:p>
            <a:pPr marL="538163"/>
            <a:r>
              <a:rPr lang="de-DE" sz="1800" dirty="0"/>
              <a:t>Längsschnittstudien, in denen Bildungswege und Verbleibe von Jugendlichen mit Lernbeeinträchtigungen untersucht werden</a:t>
            </a:r>
          </a:p>
          <a:p>
            <a:pPr marL="538163"/>
            <a:r>
              <a:rPr lang="de-DE" sz="1800" dirty="0"/>
              <a:t>International-vergleichende Perspektive: Welche Verfahren und Wege werden z. B. in Österreich oder der Schweiz gewählt, um die Zielgruppe zu fördern?</a:t>
            </a:r>
          </a:p>
          <a:p>
            <a:pPr marL="195263" indent="0">
              <a:buNone/>
            </a:pPr>
            <a:endParaRPr lang="de-DE" sz="1800" dirty="0"/>
          </a:p>
          <a:p>
            <a:pPr marL="538163"/>
            <a:r>
              <a:rPr lang="de-DE" sz="1800" dirty="0"/>
              <a:t>Statistische (quantitative) Erfassung der Durchstiege in eine anerkannte Vollausbildung nach Abschluss einer Fachpraktiker-/Werker-Ausbildung nach § 66 BBiG/§ 42r HWO </a:t>
            </a:r>
          </a:p>
          <a:p>
            <a:pPr marL="538163"/>
            <a:r>
              <a:rPr lang="de-DE" sz="1800" dirty="0"/>
              <a:t>Qualitative Studien zu den o.g. Durchstiegen mit dem Ziel, Erfolgs- bzw. </a:t>
            </a:r>
            <a:r>
              <a:rPr lang="de-DE" sz="1800" dirty="0" err="1"/>
              <a:t>Gelingensbedingungen</a:t>
            </a:r>
            <a:r>
              <a:rPr lang="de-DE" sz="1800" dirty="0"/>
              <a:t> zu identifizieren und zu analysieren</a:t>
            </a:r>
          </a:p>
          <a:p>
            <a:pPr marL="538163"/>
            <a:endParaRPr lang="de-DE" sz="1800" dirty="0"/>
          </a:p>
          <a:p>
            <a:pPr marL="195263" indent="0">
              <a:buNone/>
            </a:pPr>
            <a:endParaRPr lang="de-DE" sz="1800" dirty="0"/>
          </a:p>
          <a:p>
            <a:pPr marL="195263" indent="0">
              <a:buNone/>
            </a:pPr>
            <a:endParaRPr lang="de-DE" sz="1800" dirty="0"/>
          </a:p>
        </p:txBody>
      </p:sp>
      <p:sp>
        <p:nvSpPr>
          <p:cNvPr id="4" name="Titel 1"/>
          <p:cNvSpPr txBox="1">
            <a:spLocks/>
          </p:cNvSpPr>
          <p:nvPr/>
        </p:nvSpPr>
        <p:spPr bwMode="auto">
          <a:xfrm>
            <a:off x="364318" y="964137"/>
            <a:ext cx="792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1">
                <a:solidFill>
                  <a:schemeClr val="accent2"/>
                </a:solidFill>
                <a:latin typeface="+mj-lt"/>
                <a:ea typeface="+mj-ea"/>
                <a:cs typeface="+mj-cs"/>
              </a:defRPr>
            </a:lvl1pPr>
            <a:lvl2pPr algn="l" rtl="0" eaLnBrk="1" fontAlgn="base" hangingPunct="1">
              <a:spcBef>
                <a:spcPct val="0"/>
              </a:spcBef>
              <a:spcAft>
                <a:spcPct val="0"/>
              </a:spcAft>
              <a:defRPr sz="3000" b="1">
                <a:solidFill>
                  <a:schemeClr val="accent2"/>
                </a:solidFill>
                <a:latin typeface="Arial" charset="0"/>
              </a:defRPr>
            </a:lvl2pPr>
            <a:lvl3pPr algn="l" rtl="0" eaLnBrk="1" fontAlgn="base" hangingPunct="1">
              <a:spcBef>
                <a:spcPct val="0"/>
              </a:spcBef>
              <a:spcAft>
                <a:spcPct val="0"/>
              </a:spcAft>
              <a:defRPr sz="3000" b="1">
                <a:solidFill>
                  <a:schemeClr val="accent2"/>
                </a:solidFill>
                <a:latin typeface="Arial" charset="0"/>
              </a:defRPr>
            </a:lvl3pPr>
            <a:lvl4pPr algn="l" rtl="0" eaLnBrk="1" fontAlgn="base" hangingPunct="1">
              <a:spcBef>
                <a:spcPct val="0"/>
              </a:spcBef>
              <a:spcAft>
                <a:spcPct val="0"/>
              </a:spcAft>
              <a:defRPr sz="3000" b="1">
                <a:solidFill>
                  <a:schemeClr val="accent2"/>
                </a:solidFill>
                <a:latin typeface="Arial" charset="0"/>
              </a:defRPr>
            </a:lvl4pPr>
            <a:lvl5pPr algn="l" rtl="0" eaLnBrk="1" fontAlgn="base" hangingPunct="1">
              <a:spcBef>
                <a:spcPct val="0"/>
              </a:spcBef>
              <a:spcAft>
                <a:spcPct val="0"/>
              </a:spcAft>
              <a:defRPr sz="3000" b="1">
                <a:solidFill>
                  <a:schemeClr val="accent2"/>
                </a:solidFill>
                <a:latin typeface="Arial" charset="0"/>
              </a:defRPr>
            </a:lvl5pPr>
            <a:lvl6pPr marL="457200" algn="l" rtl="0" eaLnBrk="1" fontAlgn="base" hangingPunct="1">
              <a:spcBef>
                <a:spcPct val="0"/>
              </a:spcBef>
              <a:spcAft>
                <a:spcPct val="0"/>
              </a:spcAft>
              <a:defRPr sz="3000" b="1">
                <a:solidFill>
                  <a:schemeClr val="accent2"/>
                </a:solidFill>
                <a:latin typeface="Arial" charset="0"/>
              </a:defRPr>
            </a:lvl6pPr>
            <a:lvl7pPr marL="914400" algn="l" rtl="0" eaLnBrk="1" fontAlgn="base" hangingPunct="1">
              <a:spcBef>
                <a:spcPct val="0"/>
              </a:spcBef>
              <a:spcAft>
                <a:spcPct val="0"/>
              </a:spcAft>
              <a:defRPr sz="3000" b="1">
                <a:solidFill>
                  <a:schemeClr val="accent2"/>
                </a:solidFill>
                <a:latin typeface="Arial" charset="0"/>
              </a:defRPr>
            </a:lvl7pPr>
            <a:lvl8pPr marL="1371600" algn="l" rtl="0" eaLnBrk="1" fontAlgn="base" hangingPunct="1">
              <a:spcBef>
                <a:spcPct val="0"/>
              </a:spcBef>
              <a:spcAft>
                <a:spcPct val="0"/>
              </a:spcAft>
              <a:defRPr sz="3000" b="1">
                <a:solidFill>
                  <a:schemeClr val="accent2"/>
                </a:solidFill>
                <a:latin typeface="Arial" charset="0"/>
              </a:defRPr>
            </a:lvl8pPr>
            <a:lvl9pPr marL="1828800" algn="l" rtl="0" eaLnBrk="1" fontAlgn="base" hangingPunct="1">
              <a:spcBef>
                <a:spcPct val="0"/>
              </a:spcBef>
              <a:spcAft>
                <a:spcPct val="0"/>
              </a:spcAft>
              <a:defRPr sz="3000" b="1">
                <a:solidFill>
                  <a:schemeClr val="accent2"/>
                </a:solidFill>
                <a:latin typeface="Arial" charset="0"/>
              </a:defRPr>
            </a:lvl9pPr>
          </a:lstStyle>
          <a:p>
            <a:r>
              <a:rPr lang="de-DE" kern="0" dirty="0"/>
              <a:t>Ausblick</a:t>
            </a:r>
          </a:p>
        </p:txBody>
      </p:sp>
      <p:sp>
        <p:nvSpPr>
          <p:cNvPr id="6" name="Textfeld 5"/>
          <p:cNvSpPr txBox="1"/>
          <p:nvPr/>
        </p:nvSpPr>
        <p:spPr>
          <a:xfrm>
            <a:off x="0" y="6591709"/>
            <a:ext cx="9032488" cy="215444"/>
          </a:xfrm>
          <a:prstGeom prst="rect">
            <a:avLst/>
          </a:prstGeom>
          <a:noFill/>
        </p:spPr>
        <p:txBody>
          <a:bodyPr wrap="square" rtlCol="0">
            <a:spAutoFit/>
          </a:bodyPr>
          <a:lstStyle/>
          <a:p>
            <a:pPr algn="l"/>
            <a:r>
              <a:rPr lang="de-DE" sz="800" dirty="0"/>
              <a:t>Mareike Beer: „Berufliche Rehabilitation und inklusive Ausbildung - </a:t>
            </a:r>
            <a:r>
              <a:rPr lang="de-DE" sz="800" dirty="0" err="1"/>
              <a:t>Gatekeepingprozesse</a:t>
            </a:r>
            <a:r>
              <a:rPr lang="de-DE" sz="800" dirty="0"/>
              <a:t> am Übergang Schule-Berufsausbildung aus Sicht von Auszubildenden mit Lernbeeinträchtigungen“</a:t>
            </a:r>
          </a:p>
        </p:txBody>
      </p:sp>
    </p:spTree>
    <p:extLst>
      <p:ext uri="{BB962C8B-B14F-4D97-AF65-F5344CB8AC3E}">
        <p14:creationId xmlns:p14="http://schemas.microsoft.com/office/powerpoint/2010/main" val="30803458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122820D-6E30-4D4B-98D5-D84F124B6C46}"/>
              </a:ext>
            </a:extLst>
          </p:cNvPr>
          <p:cNvSpPr>
            <a:spLocks noGrp="1"/>
          </p:cNvSpPr>
          <p:nvPr>
            <p:ph idx="1"/>
          </p:nvPr>
        </p:nvSpPr>
        <p:spPr>
          <a:xfrm>
            <a:off x="364318" y="1530220"/>
            <a:ext cx="8462441" cy="4903983"/>
          </a:xfrm>
        </p:spPr>
        <p:txBody>
          <a:bodyPr>
            <a:normAutofit/>
          </a:bodyPr>
          <a:lstStyle/>
          <a:p>
            <a:pPr marL="0" indent="0">
              <a:buNone/>
            </a:pPr>
            <a:r>
              <a:rPr lang="de-DE" sz="1800" dirty="0"/>
              <a:t>Implikationen für die Praxis:</a:t>
            </a:r>
          </a:p>
          <a:p>
            <a:pPr marL="538163"/>
            <a:r>
              <a:rPr lang="de-DE" sz="1800" dirty="0"/>
              <a:t>Stärkung der Rolle der </a:t>
            </a:r>
            <a:r>
              <a:rPr lang="de-DE" sz="1800" b="1" dirty="0"/>
              <a:t>Eltern</a:t>
            </a:r>
            <a:r>
              <a:rPr lang="de-DE" sz="1800" dirty="0"/>
              <a:t> im Berufsorientierungs- und Berufswahlprozess, gerade in Familien mit niedrigem Bildungsniveau und ggf. nur geringer eigener Erfahrung auf dem Ausbildungs- und Arbeitsmarkt bzw. bei fehlender Kenntnis des deutschen (Aus-)Bildungssystem</a:t>
            </a:r>
          </a:p>
          <a:p>
            <a:pPr marL="538163"/>
            <a:r>
              <a:rPr lang="de-DE" sz="1800" dirty="0"/>
              <a:t>Stärkung der Selbstreflexionskompetenz der am Berufsorientierungsprozess beteiligten </a:t>
            </a:r>
            <a:r>
              <a:rPr lang="de-DE" sz="1800" b="1" dirty="0"/>
              <a:t>professionellen Akteure </a:t>
            </a:r>
            <a:r>
              <a:rPr lang="de-DE" sz="1800" dirty="0"/>
              <a:t>hin zu einer größeren Individualisierung und Flexibilisierung der Maßnahmen und Instrumente</a:t>
            </a:r>
          </a:p>
          <a:p>
            <a:pPr marL="538163"/>
            <a:r>
              <a:rPr lang="de-DE" sz="1800" dirty="0"/>
              <a:t>Förderung </a:t>
            </a:r>
            <a:r>
              <a:rPr lang="de-DE" sz="1800" b="1" dirty="0"/>
              <a:t>außerschulischer und non-formaler pädagogischer Akteure</a:t>
            </a:r>
            <a:r>
              <a:rPr lang="de-DE" sz="1800" dirty="0"/>
              <a:t>, die gerade bei unversorgten Jugendlichen mit „Drop-Out“-Gefahr als Ansprechpartner*innen eine wichtige Rolle einnehmen und Anschlüsse ans Bildungssystem wieder herstellen können</a:t>
            </a:r>
          </a:p>
          <a:p>
            <a:pPr marL="538163"/>
            <a:r>
              <a:rPr lang="de-DE" sz="1800" dirty="0"/>
              <a:t>Stärkung der Rolle der </a:t>
            </a:r>
            <a:r>
              <a:rPr lang="de-DE" sz="1800" b="1" dirty="0"/>
              <a:t>Betriebe</a:t>
            </a:r>
            <a:r>
              <a:rPr lang="de-DE" sz="1800" dirty="0"/>
              <a:t> in puncto „Teilhabe am Arbeitsleben“: Aufklärung, Sensibilisierung, praktische und finanzielle Unterstützung etc.</a:t>
            </a:r>
          </a:p>
        </p:txBody>
      </p:sp>
      <p:sp>
        <p:nvSpPr>
          <p:cNvPr id="4" name="Titel 1"/>
          <p:cNvSpPr txBox="1">
            <a:spLocks/>
          </p:cNvSpPr>
          <p:nvPr/>
        </p:nvSpPr>
        <p:spPr bwMode="auto">
          <a:xfrm>
            <a:off x="364318" y="964137"/>
            <a:ext cx="792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1">
                <a:solidFill>
                  <a:schemeClr val="accent2"/>
                </a:solidFill>
                <a:latin typeface="+mj-lt"/>
                <a:ea typeface="+mj-ea"/>
                <a:cs typeface="+mj-cs"/>
              </a:defRPr>
            </a:lvl1pPr>
            <a:lvl2pPr algn="l" rtl="0" eaLnBrk="1" fontAlgn="base" hangingPunct="1">
              <a:spcBef>
                <a:spcPct val="0"/>
              </a:spcBef>
              <a:spcAft>
                <a:spcPct val="0"/>
              </a:spcAft>
              <a:defRPr sz="3000" b="1">
                <a:solidFill>
                  <a:schemeClr val="accent2"/>
                </a:solidFill>
                <a:latin typeface="Arial" charset="0"/>
              </a:defRPr>
            </a:lvl2pPr>
            <a:lvl3pPr algn="l" rtl="0" eaLnBrk="1" fontAlgn="base" hangingPunct="1">
              <a:spcBef>
                <a:spcPct val="0"/>
              </a:spcBef>
              <a:spcAft>
                <a:spcPct val="0"/>
              </a:spcAft>
              <a:defRPr sz="3000" b="1">
                <a:solidFill>
                  <a:schemeClr val="accent2"/>
                </a:solidFill>
                <a:latin typeface="Arial" charset="0"/>
              </a:defRPr>
            </a:lvl3pPr>
            <a:lvl4pPr algn="l" rtl="0" eaLnBrk="1" fontAlgn="base" hangingPunct="1">
              <a:spcBef>
                <a:spcPct val="0"/>
              </a:spcBef>
              <a:spcAft>
                <a:spcPct val="0"/>
              </a:spcAft>
              <a:defRPr sz="3000" b="1">
                <a:solidFill>
                  <a:schemeClr val="accent2"/>
                </a:solidFill>
                <a:latin typeface="Arial" charset="0"/>
              </a:defRPr>
            </a:lvl4pPr>
            <a:lvl5pPr algn="l" rtl="0" eaLnBrk="1" fontAlgn="base" hangingPunct="1">
              <a:spcBef>
                <a:spcPct val="0"/>
              </a:spcBef>
              <a:spcAft>
                <a:spcPct val="0"/>
              </a:spcAft>
              <a:defRPr sz="3000" b="1">
                <a:solidFill>
                  <a:schemeClr val="accent2"/>
                </a:solidFill>
                <a:latin typeface="Arial" charset="0"/>
              </a:defRPr>
            </a:lvl5pPr>
            <a:lvl6pPr marL="457200" algn="l" rtl="0" eaLnBrk="1" fontAlgn="base" hangingPunct="1">
              <a:spcBef>
                <a:spcPct val="0"/>
              </a:spcBef>
              <a:spcAft>
                <a:spcPct val="0"/>
              </a:spcAft>
              <a:defRPr sz="3000" b="1">
                <a:solidFill>
                  <a:schemeClr val="accent2"/>
                </a:solidFill>
                <a:latin typeface="Arial" charset="0"/>
              </a:defRPr>
            </a:lvl6pPr>
            <a:lvl7pPr marL="914400" algn="l" rtl="0" eaLnBrk="1" fontAlgn="base" hangingPunct="1">
              <a:spcBef>
                <a:spcPct val="0"/>
              </a:spcBef>
              <a:spcAft>
                <a:spcPct val="0"/>
              </a:spcAft>
              <a:defRPr sz="3000" b="1">
                <a:solidFill>
                  <a:schemeClr val="accent2"/>
                </a:solidFill>
                <a:latin typeface="Arial" charset="0"/>
              </a:defRPr>
            </a:lvl7pPr>
            <a:lvl8pPr marL="1371600" algn="l" rtl="0" eaLnBrk="1" fontAlgn="base" hangingPunct="1">
              <a:spcBef>
                <a:spcPct val="0"/>
              </a:spcBef>
              <a:spcAft>
                <a:spcPct val="0"/>
              </a:spcAft>
              <a:defRPr sz="3000" b="1">
                <a:solidFill>
                  <a:schemeClr val="accent2"/>
                </a:solidFill>
                <a:latin typeface="Arial" charset="0"/>
              </a:defRPr>
            </a:lvl8pPr>
            <a:lvl9pPr marL="1828800" algn="l" rtl="0" eaLnBrk="1" fontAlgn="base" hangingPunct="1">
              <a:spcBef>
                <a:spcPct val="0"/>
              </a:spcBef>
              <a:spcAft>
                <a:spcPct val="0"/>
              </a:spcAft>
              <a:defRPr sz="3000" b="1">
                <a:solidFill>
                  <a:schemeClr val="accent2"/>
                </a:solidFill>
                <a:latin typeface="Arial" charset="0"/>
              </a:defRPr>
            </a:lvl9pPr>
          </a:lstStyle>
          <a:p>
            <a:r>
              <a:rPr lang="de-DE" kern="0" dirty="0"/>
              <a:t>Ausblick</a:t>
            </a:r>
          </a:p>
        </p:txBody>
      </p:sp>
      <p:sp>
        <p:nvSpPr>
          <p:cNvPr id="6" name="Textfeld 5"/>
          <p:cNvSpPr txBox="1"/>
          <p:nvPr/>
        </p:nvSpPr>
        <p:spPr>
          <a:xfrm>
            <a:off x="0" y="6591709"/>
            <a:ext cx="9032488" cy="215444"/>
          </a:xfrm>
          <a:prstGeom prst="rect">
            <a:avLst/>
          </a:prstGeom>
          <a:noFill/>
        </p:spPr>
        <p:txBody>
          <a:bodyPr wrap="square" rtlCol="0">
            <a:spAutoFit/>
          </a:bodyPr>
          <a:lstStyle/>
          <a:p>
            <a:pPr algn="l"/>
            <a:r>
              <a:rPr lang="de-DE" sz="800" dirty="0"/>
              <a:t>Mareike Beer: „Berufliche Rehabilitation und inklusive Ausbildung - </a:t>
            </a:r>
            <a:r>
              <a:rPr lang="de-DE" sz="800" dirty="0" err="1"/>
              <a:t>Gatekeepingprozesse</a:t>
            </a:r>
            <a:r>
              <a:rPr lang="de-DE" sz="800" dirty="0"/>
              <a:t> am Übergang Schule-Berufsausbildung aus Sicht von Auszubildenden mit Lernbeeinträchtigungen“</a:t>
            </a:r>
          </a:p>
        </p:txBody>
      </p:sp>
    </p:spTree>
    <p:extLst>
      <p:ext uri="{BB962C8B-B14F-4D97-AF65-F5344CB8AC3E}">
        <p14:creationId xmlns:p14="http://schemas.microsoft.com/office/powerpoint/2010/main" val="13623559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45186" y="818943"/>
            <a:ext cx="7920000" cy="762000"/>
          </a:xfrm>
        </p:spPr>
        <p:txBody>
          <a:bodyPr/>
          <a:lstStyle/>
          <a:p>
            <a:r>
              <a:rPr lang="de-DE" sz="2000" dirty="0"/>
              <a:t>Literaturverweise aus dieser Präsentation</a:t>
            </a:r>
            <a:r>
              <a:rPr lang="de-DE" dirty="0"/>
              <a:t> </a:t>
            </a:r>
            <a:endParaRPr lang="de-DE" sz="2000" dirty="0"/>
          </a:p>
        </p:txBody>
      </p:sp>
      <p:sp>
        <p:nvSpPr>
          <p:cNvPr id="2" name="Rechteck 1"/>
          <p:cNvSpPr/>
          <p:nvPr/>
        </p:nvSpPr>
        <p:spPr>
          <a:xfrm>
            <a:off x="144965" y="1510866"/>
            <a:ext cx="8887523" cy="4832092"/>
          </a:xfrm>
          <a:prstGeom prst="rect">
            <a:avLst/>
          </a:prstGeom>
        </p:spPr>
        <p:txBody>
          <a:bodyPr wrap="square">
            <a:spAutoFit/>
          </a:bodyPr>
          <a:lstStyle/>
          <a:p>
            <a:pPr algn="l"/>
            <a:r>
              <a:rPr lang="de-DE" dirty="0"/>
              <a:t>Behrens, Johann; Rabe-</a:t>
            </a:r>
            <a:r>
              <a:rPr lang="de-DE" dirty="0" err="1"/>
              <a:t>Kleberg</a:t>
            </a:r>
            <a:r>
              <a:rPr lang="de-DE" dirty="0"/>
              <a:t>, Ursula (1993): </a:t>
            </a:r>
            <a:r>
              <a:rPr lang="de-DE" dirty="0" err="1"/>
              <a:t>Gatekeeping</a:t>
            </a:r>
            <a:r>
              <a:rPr lang="de-DE" dirty="0"/>
              <a:t> in </a:t>
            </a:r>
            <a:r>
              <a:rPr lang="de-DE" dirty="0" err="1"/>
              <a:t>the</a:t>
            </a:r>
            <a:r>
              <a:rPr lang="de-DE" dirty="0"/>
              <a:t> Life Course: A </a:t>
            </a:r>
            <a:r>
              <a:rPr lang="de-DE" dirty="0" err="1"/>
              <a:t>Pragmatic</a:t>
            </a:r>
            <a:r>
              <a:rPr lang="de-DE" dirty="0"/>
              <a:t> </a:t>
            </a:r>
            <a:r>
              <a:rPr lang="de-DE" dirty="0" err="1"/>
              <a:t>Typology</a:t>
            </a:r>
            <a:r>
              <a:rPr lang="de-DE" dirty="0"/>
              <a:t>, in: Heinz, Walter R. (Hrsg.): </a:t>
            </a:r>
            <a:r>
              <a:rPr lang="de-DE" dirty="0" err="1"/>
              <a:t>Institutions</a:t>
            </a:r>
            <a:r>
              <a:rPr lang="de-DE" dirty="0"/>
              <a:t> </a:t>
            </a:r>
            <a:r>
              <a:rPr lang="de-DE" dirty="0" err="1"/>
              <a:t>and</a:t>
            </a:r>
            <a:r>
              <a:rPr lang="de-DE" dirty="0"/>
              <a:t> </a:t>
            </a:r>
            <a:r>
              <a:rPr lang="de-DE" dirty="0" err="1"/>
              <a:t>Gatekeeping</a:t>
            </a:r>
            <a:r>
              <a:rPr lang="de-DE" dirty="0"/>
              <a:t> in </a:t>
            </a:r>
            <a:r>
              <a:rPr lang="de-DE" dirty="0" err="1"/>
              <a:t>the</a:t>
            </a:r>
            <a:r>
              <a:rPr lang="de-DE" dirty="0"/>
              <a:t> Life Course, Weinheim: Deutscher Studienverlag, S. 237-260</a:t>
            </a:r>
          </a:p>
          <a:p>
            <a:pPr algn="l"/>
            <a:endParaRPr lang="de-DE" dirty="0"/>
          </a:p>
          <a:p>
            <a:pPr algn="l"/>
            <a:r>
              <a:rPr lang="de-DE" dirty="0"/>
              <a:t>Berg, Alena (2017): Lernbiographien Jugendlicher am Übergang Schule-Beruf, Weinheim/Basel: Beltz</a:t>
            </a:r>
          </a:p>
          <a:p>
            <a:pPr algn="l"/>
            <a:endParaRPr lang="de-DE" dirty="0"/>
          </a:p>
          <a:p>
            <a:pPr algn="l"/>
            <a:r>
              <a:rPr lang="de-DE" dirty="0"/>
              <a:t>Betz, Tanja (2006): 'Gatekeeper'-Familie. Zu ihrer allgemeinen und differenziellen Bildungsbedeutsamkeit, in: Diskurs Kindheits- und Jugendforschung 1 (2006) 2, S. 181-195, online abrufbar unter https://www.pedocs.de/volltexte/2009/997/pdf/Betz_Gatekeeper_Familie_Diskurs_2006_2_D.pdf [Zugriff: 03.09.2021]</a:t>
            </a:r>
          </a:p>
          <a:p>
            <a:pPr algn="l"/>
            <a:endParaRPr lang="de-DE" dirty="0"/>
          </a:p>
          <a:p>
            <a:pPr algn="l"/>
            <a:r>
              <a:rPr lang="de-DE" dirty="0"/>
              <a:t>de Terra, Wilhelm (2018): Das Dilemma des Janusgesichts. Empirische Erkundungen der Verhältnisse zwischen Behinderung und Geschlecht in Kindheit und Jugend, Bad Heilbrunn: </a:t>
            </a:r>
            <a:r>
              <a:rPr lang="de-DE" dirty="0" err="1"/>
              <a:t>Klinkhardt</a:t>
            </a:r>
            <a:endParaRPr lang="de-DE" dirty="0"/>
          </a:p>
          <a:p>
            <a:pPr algn="l"/>
            <a:endParaRPr lang="de-DE" dirty="0"/>
          </a:p>
          <a:p>
            <a:pPr algn="l"/>
            <a:r>
              <a:rPr lang="de-DE" dirty="0" err="1"/>
              <a:t>Hollstein</a:t>
            </a:r>
            <a:r>
              <a:rPr lang="de-DE" dirty="0"/>
              <a:t>, Betina (2007): Sozialkapital und Statuspassagen - Die Rolle von institutionellen Gatekeepern bei der Aktivierung von Netzwerkressourcen, in: Lüdicke, Jörg; Diewald, Martin (Hrsg.): Soziale Netzwerke und soziale Ungleichheit, Wiesbaden: VS Verlag für Sozialwissenschaften, S. 53-83</a:t>
            </a:r>
          </a:p>
          <a:p>
            <a:pPr algn="l"/>
            <a:endParaRPr lang="de-DE" dirty="0"/>
          </a:p>
          <a:p>
            <a:pPr algn="l"/>
            <a:r>
              <a:rPr lang="de-DE" dirty="0" err="1"/>
              <a:t>Hubmayer</a:t>
            </a:r>
            <a:r>
              <a:rPr lang="de-DE" dirty="0"/>
              <a:t>, Astrid; Fasching, Helga; </a:t>
            </a:r>
            <a:r>
              <a:rPr lang="de-DE" dirty="0" err="1"/>
              <a:t>Felbermayr</a:t>
            </a:r>
            <a:r>
              <a:rPr lang="de-DE" dirty="0"/>
              <a:t>, Katharina (2019): Der Übergang von der Pflichtschule in Ausbildung und Beschäftigung. Ein Blick auf inklusive Unterstützungsmaßnahmen in Österreich, in: </a:t>
            </a:r>
            <a:r>
              <a:rPr lang="de-DE" dirty="0" err="1"/>
              <a:t>Lindmeier</a:t>
            </a:r>
            <a:r>
              <a:rPr lang="de-DE" dirty="0"/>
              <a:t>, Christian; Fasching, Helga; </a:t>
            </a:r>
            <a:r>
              <a:rPr lang="de-DE" dirty="0" err="1"/>
              <a:t>Lindmeier</a:t>
            </a:r>
            <a:r>
              <a:rPr lang="de-DE" dirty="0"/>
              <a:t>, Bettina; </a:t>
            </a:r>
            <a:r>
              <a:rPr lang="de-DE" dirty="0" err="1"/>
              <a:t>Sponholz</a:t>
            </a:r>
            <a:r>
              <a:rPr lang="de-DE" dirty="0"/>
              <a:t>, Dirk (2019) (Hrsg.): Sonderpädagogische Förderung heute, 2. Beiheft. Inklusive Berufsorientierung und berufliche Bildung - aktuelle Entwicklungen im deutschsprachigen Raum. Weinheim: Beltz </a:t>
            </a:r>
            <a:r>
              <a:rPr lang="de-DE" dirty="0" err="1"/>
              <a:t>Juventa</a:t>
            </a:r>
            <a:r>
              <a:rPr lang="de-DE" dirty="0"/>
              <a:t>, S. 173-193</a:t>
            </a:r>
          </a:p>
          <a:p>
            <a:pPr algn="l"/>
            <a:endParaRPr lang="de-DE" dirty="0"/>
          </a:p>
          <a:p>
            <a:pPr algn="l"/>
            <a:r>
              <a:rPr lang="de-DE" dirty="0"/>
              <a:t>Walther, Andreas; Stauber, Barbara (2007): Übergänge in Lebenslauf und Biographie. Vergesellschaftung und Modernisierung aus subjektorientierter Perspektive, in: Stauber, Barbara; Pohl, Axel; Walther, Andreas (Hrsg.): Subjektorientierte Übergangsforschung. Rekonstruktion und Unterstützung biografischer Übergänge junger Erwachsener, Weinheim/München: </a:t>
            </a:r>
            <a:r>
              <a:rPr lang="de-DE" dirty="0" err="1"/>
              <a:t>Juventa</a:t>
            </a:r>
            <a:r>
              <a:rPr lang="de-DE" dirty="0"/>
              <a:t>, S. 19-40</a:t>
            </a:r>
          </a:p>
          <a:p>
            <a:pPr algn="l"/>
            <a:endParaRPr lang="de-DE" dirty="0"/>
          </a:p>
          <a:p>
            <a:pPr algn="l"/>
            <a:r>
              <a:rPr lang="de-DE" dirty="0"/>
              <a:t>Witzel, Andreas (1989): Das problemzentrierte Interview, in: </a:t>
            </a:r>
            <a:r>
              <a:rPr lang="de-DE" dirty="0" err="1"/>
              <a:t>Jüttemann</a:t>
            </a:r>
            <a:r>
              <a:rPr lang="de-DE" dirty="0"/>
              <a:t>, Gerd (Hrsg.): Qualitative Forschung in der Psychologie : Grundfragen, Verfahrensweisen, Anwendungsfelder, Heidelberg: </a:t>
            </a:r>
            <a:r>
              <a:rPr lang="de-DE" dirty="0" err="1"/>
              <a:t>Asanger</a:t>
            </a:r>
            <a:r>
              <a:rPr lang="de-DE" dirty="0"/>
              <a:t>, S. 227-255</a:t>
            </a:r>
          </a:p>
        </p:txBody>
      </p:sp>
      <p:sp>
        <p:nvSpPr>
          <p:cNvPr id="7" name="Textfeld 6"/>
          <p:cNvSpPr txBox="1"/>
          <p:nvPr/>
        </p:nvSpPr>
        <p:spPr>
          <a:xfrm>
            <a:off x="0" y="6591709"/>
            <a:ext cx="9032488" cy="215444"/>
          </a:xfrm>
          <a:prstGeom prst="rect">
            <a:avLst/>
          </a:prstGeom>
          <a:noFill/>
        </p:spPr>
        <p:txBody>
          <a:bodyPr wrap="square" rtlCol="0">
            <a:spAutoFit/>
          </a:bodyPr>
          <a:lstStyle/>
          <a:p>
            <a:pPr algn="l"/>
            <a:r>
              <a:rPr lang="de-DE" sz="800" dirty="0"/>
              <a:t>Mareike Beer: „Berufliche Rehabilitation und inklusive Ausbildung - </a:t>
            </a:r>
            <a:r>
              <a:rPr lang="de-DE" sz="800" dirty="0" err="1"/>
              <a:t>Gatekeepingprozesse</a:t>
            </a:r>
            <a:r>
              <a:rPr lang="de-DE" sz="800" dirty="0"/>
              <a:t> am Übergang Schule-Berufsausbildung aus Sicht von Auszubildenden mit Lernbeeinträchtigungen“</a:t>
            </a:r>
          </a:p>
        </p:txBody>
      </p:sp>
    </p:spTree>
    <p:extLst>
      <p:ext uri="{BB962C8B-B14F-4D97-AF65-F5344CB8AC3E}">
        <p14:creationId xmlns:p14="http://schemas.microsoft.com/office/powerpoint/2010/main" val="233469871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2186" y="657061"/>
            <a:ext cx="7920000" cy="1413909"/>
          </a:xfrm>
        </p:spPr>
        <p:txBody>
          <a:bodyPr/>
          <a:lstStyle/>
          <a:p>
            <a:pPr marL="0" indent="0" algn="ctr">
              <a:buNone/>
            </a:pPr>
            <a:endParaRPr lang="de-DE" dirty="0"/>
          </a:p>
          <a:p>
            <a:pPr marL="0" indent="0" algn="ctr">
              <a:buNone/>
            </a:pPr>
            <a:r>
              <a:rPr lang="de-DE" sz="3200" dirty="0"/>
              <a:t>Haben  Sie  Fragen?</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078" y="2231760"/>
            <a:ext cx="3892215" cy="3941483"/>
          </a:xfrm>
          <a:prstGeom prst="rect">
            <a:avLst/>
          </a:prstGeom>
        </p:spPr>
      </p:pic>
      <p:sp>
        <p:nvSpPr>
          <p:cNvPr id="5" name="Textfeld 4"/>
          <p:cNvSpPr txBox="1"/>
          <p:nvPr/>
        </p:nvSpPr>
        <p:spPr>
          <a:xfrm>
            <a:off x="0" y="6591709"/>
            <a:ext cx="9032488" cy="215444"/>
          </a:xfrm>
          <a:prstGeom prst="rect">
            <a:avLst/>
          </a:prstGeom>
          <a:noFill/>
        </p:spPr>
        <p:txBody>
          <a:bodyPr wrap="square" rtlCol="0">
            <a:spAutoFit/>
          </a:bodyPr>
          <a:lstStyle/>
          <a:p>
            <a:pPr algn="l"/>
            <a:r>
              <a:rPr lang="de-DE" sz="800" dirty="0"/>
              <a:t>Mareike Beer: „Berufliche Rehabilitation und inklusive Ausbildung - </a:t>
            </a:r>
            <a:r>
              <a:rPr lang="de-DE" sz="800" dirty="0" err="1"/>
              <a:t>Gatekeepingprozesse</a:t>
            </a:r>
            <a:r>
              <a:rPr lang="de-DE" sz="800" dirty="0"/>
              <a:t> am Übergang Schule-Berufsausbildung aus Sicht von Auszubildenden mit Lernbeeinträchtigungen“</a:t>
            </a:r>
          </a:p>
        </p:txBody>
      </p:sp>
    </p:spTree>
    <p:extLst>
      <p:ext uri="{BB962C8B-B14F-4D97-AF65-F5344CB8AC3E}">
        <p14:creationId xmlns:p14="http://schemas.microsoft.com/office/powerpoint/2010/main" val="370418144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70047" y="70867"/>
            <a:ext cx="7730435" cy="994172"/>
          </a:xfrm>
        </p:spPr>
        <p:txBody>
          <a:bodyPr>
            <a:normAutofit/>
          </a:bodyPr>
          <a:lstStyle/>
          <a:p>
            <a:r>
              <a:rPr lang="de-DE" dirty="0"/>
              <a:t>Einordnung des Themas</a:t>
            </a:r>
          </a:p>
        </p:txBody>
      </p:sp>
      <p:sp>
        <p:nvSpPr>
          <p:cNvPr id="6" name="Foliennummernplatzhalter 5"/>
          <p:cNvSpPr>
            <a:spLocks noGrp="1"/>
          </p:cNvSpPr>
          <p:nvPr>
            <p:ph type="sldNum" sz="quarter" idx="4294967295"/>
          </p:nvPr>
        </p:nvSpPr>
        <p:spPr/>
        <p:txBody>
          <a:bodyPr/>
          <a:lstStyle/>
          <a:p>
            <a:fld id="{6FF9BD9E-D64B-4964-A7FC-0E82D2DCAAD0}" type="slidenum">
              <a:rPr lang="de-DE" smtClean="0"/>
              <a:t>2</a:t>
            </a:fld>
            <a:endParaRPr lang="de-DE"/>
          </a:p>
        </p:txBody>
      </p:sp>
      <p:graphicFrame>
        <p:nvGraphicFramePr>
          <p:cNvPr id="4" name="Diagramm 3"/>
          <p:cNvGraphicFramePr/>
          <p:nvPr>
            <p:extLst>
              <p:ext uri="{D42A27DB-BD31-4B8C-83A1-F6EECF244321}">
                <p14:modId xmlns:p14="http://schemas.microsoft.com/office/powerpoint/2010/main" val="3402396635"/>
              </p:ext>
            </p:extLst>
          </p:nvPr>
        </p:nvGraphicFramePr>
        <p:xfrm>
          <a:off x="-365760" y="566928"/>
          <a:ext cx="9893808" cy="5980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feld 2"/>
          <p:cNvSpPr txBox="1"/>
          <p:nvPr/>
        </p:nvSpPr>
        <p:spPr>
          <a:xfrm>
            <a:off x="0" y="6591709"/>
            <a:ext cx="9032488" cy="215444"/>
          </a:xfrm>
          <a:prstGeom prst="rect">
            <a:avLst/>
          </a:prstGeom>
          <a:noFill/>
        </p:spPr>
        <p:txBody>
          <a:bodyPr wrap="square" rtlCol="0">
            <a:spAutoFit/>
          </a:bodyPr>
          <a:lstStyle/>
          <a:p>
            <a:pPr algn="l"/>
            <a:r>
              <a:rPr lang="de-DE" sz="800" dirty="0"/>
              <a:t>Mareike Beer: „Berufliche Rehabilitation und inklusive Ausbildung - </a:t>
            </a:r>
            <a:r>
              <a:rPr lang="de-DE" sz="800" dirty="0" err="1"/>
              <a:t>Gatekeepingprozesse</a:t>
            </a:r>
            <a:r>
              <a:rPr lang="de-DE" sz="800" dirty="0"/>
              <a:t> am Übergang Schule-Berufsausbildung aus Sicht von Auszubildenden mit Lernbeeinträchtigungen“</a:t>
            </a:r>
          </a:p>
        </p:txBody>
      </p:sp>
    </p:spTree>
    <p:extLst>
      <p:ext uri="{BB962C8B-B14F-4D97-AF65-F5344CB8AC3E}">
        <p14:creationId xmlns:p14="http://schemas.microsoft.com/office/powerpoint/2010/main" val="20455042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4294967295"/>
          </p:nvPr>
        </p:nvSpPr>
        <p:spPr/>
        <p:txBody>
          <a:bodyPr/>
          <a:lstStyle/>
          <a:p>
            <a:fld id="{6FF9BD9E-D64B-4964-A7FC-0E82D2DCAAD0}" type="slidenum">
              <a:rPr lang="de-DE" smtClean="0"/>
              <a:t>3</a:t>
            </a:fld>
            <a:endParaRPr lang="de-DE"/>
          </a:p>
        </p:txBody>
      </p:sp>
      <p:sp>
        <p:nvSpPr>
          <p:cNvPr id="3" name="Textfeld 2"/>
          <p:cNvSpPr txBox="1"/>
          <p:nvPr/>
        </p:nvSpPr>
        <p:spPr>
          <a:xfrm>
            <a:off x="0" y="6591709"/>
            <a:ext cx="9032488" cy="215444"/>
          </a:xfrm>
          <a:prstGeom prst="rect">
            <a:avLst/>
          </a:prstGeom>
          <a:noFill/>
        </p:spPr>
        <p:txBody>
          <a:bodyPr wrap="square" rtlCol="0">
            <a:spAutoFit/>
          </a:bodyPr>
          <a:lstStyle/>
          <a:p>
            <a:pPr algn="l"/>
            <a:r>
              <a:rPr lang="de-DE" sz="800" dirty="0"/>
              <a:t>Mareike Beer: „Berufliche Rehabilitation und inklusive Ausbildung - </a:t>
            </a:r>
            <a:r>
              <a:rPr lang="de-DE" sz="800" dirty="0" err="1"/>
              <a:t>Gatekeepingprozesse</a:t>
            </a:r>
            <a:r>
              <a:rPr lang="de-DE" sz="800" dirty="0"/>
              <a:t> am Übergang Schule-Berufsausbildung aus Sicht von Auszubildenden mit Lernbeeinträchtigungen“</a:t>
            </a:r>
          </a:p>
        </p:txBody>
      </p:sp>
      <p:sp>
        <p:nvSpPr>
          <p:cNvPr id="7" name="Titel 1"/>
          <p:cNvSpPr txBox="1">
            <a:spLocks/>
          </p:cNvSpPr>
          <p:nvPr/>
        </p:nvSpPr>
        <p:spPr bwMode="auto">
          <a:xfrm>
            <a:off x="364318" y="964137"/>
            <a:ext cx="792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1">
                <a:solidFill>
                  <a:schemeClr val="accent2"/>
                </a:solidFill>
                <a:latin typeface="+mj-lt"/>
                <a:ea typeface="+mj-ea"/>
                <a:cs typeface="+mj-cs"/>
              </a:defRPr>
            </a:lvl1pPr>
            <a:lvl2pPr algn="l" rtl="0" eaLnBrk="1" fontAlgn="base" hangingPunct="1">
              <a:spcBef>
                <a:spcPct val="0"/>
              </a:spcBef>
              <a:spcAft>
                <a:spcPct val="0"/>
              </a:spcAft>
              <a:defRPr sz="3000" b="1">
                <a:solidFill>
                  <a:schemeClr val="accent2"/>
                </a:solidFill>
                <a:latin typeface="Arial" charset="0"/>
              </a:defRPr>
            </a:lvl2pPr>
            <a:lvl3pPr algn="l" rtl="0" eaLnBrk="1" fontAlgn="base" hangingPunct="1">
              <a:spcBef>
                <a:spcPct val="0"/>
              </a:spcBef>
              <a:spcAft>
                <a:spcPct val="0"/>
              </a:spcAft>
              <a:defRPr sz="3000" b="1">
                <a:solidFill>
                  <a:schemeClr val="accent2"/>
                </a:solidFill>
                <a:latin typeface="Arial" charset="0"/>
              </a:defRPr>
            </a:lvl3pPr>
            <a:lvl4pPr algn="l" rtl="0" eaLnBrk="1" fontAlgn="base" hangingPunct="1">
              <a:spcBef>
                <a:spcPct val="0"/>
              </a:spcBef>
              <a:spcAft>
                <a:spcPct val="0"/>
              </a:spcAft>
              <a:defRPr sz="3000" b="1">
                <a:solidFill>
                  <a:schemeClr val="accent2"/>
                </a:solidFill>
                <a:latin typeface="Arial" charset="0"/>
              </a:defRPr>
            </a:lvl4pPr>
            <a:lvl5pPr algn="l" rtl="0" eaLnBrk="1" fontAlgn="base" hangingPunct="1">
              <a:spcBef>
                <a:spcPct val="0"/>
              </a:spcBef>
              <a:spcAft>
                <a:spcPct val="0"/>
              </a:spcAft>
              <a:defRPr sz="3000" b="1">
                <a:solidFill>
                  <a:schemeClr val="accent2"/>
                </a:solidFill>
                <a:latin typeface="Arial" charset="0"/>
              </a:defRPr>
            </a:lvl5pPr>
            <a:lvl6pPr marL="457200" algn="l" rtl="0" eaLnBrk="1" fontAlgn="base" hangingPunct="1">
              <a:spcBef>
                <a:spcPct val="0"/>
              </a:spcBef>
              <a:spcAft>
                <a:spcPct val="0"/>
              </a:spcAft>
              <a:defRPr sz="3000" b="1">
                <a:solidFill>
                  <a:schemeClr val="accent2"/>
                </a:solidFill>
                <a:latin typeface="Arial" charset="0"/>
              </a:defRPr>
            </a:lvl6pPr>
            <a:lvl7pPr marL="914400" algn="l" rtl="0" eaLnBrk="1" fontAlgn="base" hangingPunct="1">
              <a:spcBef>
                <a:spcPct val="0"/>
              </a:spcBef>
              <a:spcAft>
                <a:spcPct val="0"/>
              </a:spcAft>
              <a:defRPr sz="3000" b="1">
                <a:solidFill>
                  <a:schemeClr val="accent2"/>
                </a:solidFill>
                <a:latin typeface="Arial" charset="0"/>
              </a:defRPr>
            </a:lvl7pPr>
            <a:lvl8pPr marL="1371600" algn="l" rtl="0" eaLnBrk="1" fontAlgn="base" hangingPunct="1">
              <a:spcBef>
                <a:spcPct val="0"/>
              </a:spcBef>
              <a:spcAft>
                <a:spcPct val="0"/>
              </a:spcAft>
              <a:defRPr sz="3000" b="1">
                <a:solidFill>
                  <a:schemeClr val="accent2"/>
                </a:solidFill>
                <a:latin typeface="Arial" charset="0"/>
              </a:defRPr>
            </a:lvl8pPr>
            <a:lvl9pPr marL="1828800" algn="l" rtl="0" eaLnBrk="1" fontAlgn="base" hangingPunct="1">
              <a:spcBef>
                <a:spcPct val="0"/>
              </a:spcBef>
              <a:spcAft>
                <a:spcPct val="0"/>
              </a:spcAft>
              <a:defRPr sz="3000" b="1">
                <a:solidFill>
                  <a:schemeClr val="accent2"/>
                </a:solidFill>
                <a:latin typeface="Arial" charset="0"/>
              </a:defRPr>
            </a:lvl9pPr>
          </a:lstStyle>
          <a:p>
            <a:r>
              <a:rPr lang="de-DE" kern="0" dirty="0"/>
              <a:t>Persönliches Interesse</a:t>
            </a:r>
          </a:p>
        </p:txBody>
      </p:sp>
      <p:sp>
        <p:nvSpPr>
          <p:cNvPr id="10" name="Textfeld 9"/>
          <p:cNvSpPr txBox="1"/>
          <p:nvPr/>
        </p:nvSpPr>
        <p:spPr>
          <a:xfrm>
            <a:off x="284986" y="1657611"/>
            <a:ext cx="8608493" cy="4099584"/>
          </a:xfrm>
          <a:prstGeom prst="rect">
            <a:avLst/>
          </a:prstGeom>
          <a:noFill/>
        </p:spPr>
        <p:txBody>
          <a:bodyPr wrap="square" rtlCol="0">
            <a:spAutoFit/>
          </a:bodyPr>
          <a:lstStyle/>
          <a:p>
            <a:pPr algn="l">
              <a:lnSpc>
                <a:spcPct val="130000"/>
              </a:lnSpc>
            </a:pPr>
            <a:r>
              <a:rPr lang="de-DE" sz="1800" dirty="0"/>
              <a:t>Studium der Erziehungswissenschaft von 2000-2005 (Abschluss: Magistra </a:t>
            </a:r>
            <a:r>
              <a:rPr lang="de-DE" sz="1800" dirty="0" err="1"/>
              <a:t>Artium</a:t>
            </a:r>
            <a:r>
              <a:rPr lang="de-DE" sz="1800" dirty="0"/>
              <a:t>), </a:t>
            </a:r>
          </a:p>
          <a:p>
            <a:pPr algn="l">
              <a:lnSpc>
                <a:spcPct val="130000"/>
              </a:lnSpc>
            </a:pPr>
            <a:endParaRPr lang="de-DE" sz="1000" dirty="0"/>
          </a:p>
          <a:p>
            <a:pPr algn="l">
              <a:lnSpc>
                <a:spcPct val="130000"/>
              </a:lnSpc>
            </a:pPr>
            <a:r>
              <a:rPr lang="de-DE" sz="1800" dirty="0"/>
              <a:t>danach</a:t>
            </a:r>
          </a:p>
          <a:p>
            <a:pPr algn="l">
              <a:lnSpc>
                <a:spcPct val="130000"/>
              </a:lnSpc>
            </a:pPr>
            <a:endParaRPr lang="de-DE" sz="1000" dirty="0"/>
          </a:p>
          <a:p>
            <a:pPr algn="l">
              <a:lnSpc>
                <a:spcPct val="130000"/>
              </a:lnSpc>
            </a:pPr>
            <a:r>
              <a:rPr lang="de-DE" sz="1800" dirty="0"/>
              <a:t>mehrjährige Berufstätigkeit bei Bildungsträgern, unter anderem in</a:t>
            </a:r>
          </a:p>
          <a:p>
            <a:pPr marL="285750" indent="-285750" algn="l">
              <a:lnSpc>
                <a:spcPct val="130000"/>
              </a:lnSpc>
              <a:buFont typeface="Arial" panose="020B0604020202020204" pitchFamily="34" charset="0"/>
              <a:buChar char="•"/>
            </a:pPr>
            <a:r>
              <a:rPr lang="de-DE" sz="1800" dirty="0"/>
              <a:t>Berufsvorbereitenden Bildungsmaßnahmen (</a:t>
            </a:r>
            <a:r>
              <a:rPr lang="de-DE" sz="1800" dirty="0" err="1"/>
              <a:t>BvB</a:t>
            </a:r>
            <a:r>
              <a:rPr lang="de-DE" sz="1800" dirty="0"/>
              <a:t>), </a:t>
            </a:r>
          </a:p>
          <a:p>
            <a:pPr marL="285750" indent="-285750" algn="l">
              <a:lnSpc>
                <a:spcPct val="130000"/>
              </a:lnSpc>
              <a:buFont typeface="Arial" panose="020B0604020202020204" pitchFamily="34" charset="0"/>
              <a:buChar char="•"/>
            </a:pPr>
            <a:r>
              <a:rPr lang="de-DE" sz="1800" dirty="0"/>
              <a:t>U-25-Maßnahmen und Bewerbungstrainings des Jobcenters, </a:t>
            </a:r>
          </a:p>
          <a:p>
            <a:pPr marL="285750" indent="-285750" algn="l">
              <a:lnSpc>
                <a:spcPct val="130000"/>
              </a:lnSpc>
              <a:buFont typeface="Arial" panose="020B0604020202020204" pitchFamily="34" charset="0"/>
              <a:buChar char="•"/>
            </a:pPr>
            <a:r>
              <a:rPr lang="de-DE" sz="1800" dirty="0"/>
              <a:t>Berufsausbildung in außerbetrieblichen Einrichtungen (</a:t>
            </a:r>
            <a:r>
              <a:rPr lang="de-DE" sz="1800" dirty="0" err="1"/>
              <a:t>BaE</a:t>
            </a:r>
            <a:r>
              <a:rPr lang="de-DE" sz="1800" dirty="0"/>
              <a:t>-kooperativ) </a:t>
            </a:r>
          </a:p>
          <a:p>
            <a:pPr marL="285750" indent="-285750" algn="l">
              <a:lnSpc>
                <a:spcPct val="130000"/>
              </a:lnSpc>
              <a:buFont typeface="Arial" panose="020B0604020202020204" pitchFamily="34" charset="0"/>
              <a:buChar char="•"/>
            </a:pPr>
            <a:r>
              <a:rPr lang="de-DE" sz="1800" dirty="0"/>
              <a:t>Berufsausbildungen für behinderte Menschen mit Förderbedarf nach § 117 SGB III (Reha-Ausbildung kooperatives Modell),</a:t>
            </a:r>
          </a:p>
          <a:p>
            <a:pPr marL="285750" indent="-285750" algn="l">
              <a:lnSpc>
                <a:spcPct val="130000"/>
              </a:lnSpc>
              <a:buFont typeface="Arial" panose="020B0604020202020204" pitchFamily="34" charset="0"/>
              <a:buChar char="•"/>
            </a:pPr>
            <a:r>
              <a:rPr lang="de-DE" sz="1800" dirty="0"/>
              <a:t>Fachpraktiker-/Werker-Ausbildungen nach § 66 BBiG/§ 42r HWO</a:t>
            </a:r>
          </a:p>
          <a:p>
            <a:pPr algn="l"/>
            <a:r>
              <a:rPr lang="de-DE" sz="1600" dirty="0"/>
              <a:t> </a:t>
            </a:r>
          </a:p>
        </p:txBody>
      </p:sp>
    </p:spTree>
    <p:extLst>
      <p:ext uri="{BB962C8B-B14F-4D97-AF65-F5344CB8AC3E}">
        <p14:creationId xmlns:p14="http://schemas.microsoft.com/office/powerpoint/2010/main" val="57699164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122820D-6E30-4D4B-98D5-D84F124B6C46}"/>
              </a:ext>
            </a:extLst>
          </p:cNvPr>
          <p:cNvSpPr>
            <a:spLocks noGrp="1"/>
          </p:cNvSpPr>
          <p:nvPr>
            <p:ph idx="1"/>
          </p:nvPr>
        </p:nvSpPr>
        <p:spPr>
          <a:xfrm>
            <a:off x="239942" y="1622501"/>
            <a:ext cx="8647579" cy="4791871"/>
          </a:xfrm>
        </p:spPr>
        <p:txBody>
          <a:bodyPr>
            <a:normAutofit/>
          </a:bodyPr>
          <a:lstStyle/>
          <a:p>
            <a:r>
              <a:rPr lang="de-DE" sz="1800" dirty="0"/>
              <a:t>Zugeschriebene Förderbedarfe und niedrige formale Qualifikationen werden an den Übergänge wirkmächtig </a:t>
            </a:r>
          </a:p>
          <a:p>
            <a:pPr marL="701675">
              <a:buFont typeface="Wingdings" panose="05000000000000000000" pitchFamily="2" charset="2"/>
              <a:buChar char="à"/>
            </a:pPr>
            <a:r>
              <a:rPr lang="de-DE" sz="1800" dirty="0"/>
              <a:t>Teilhabe an beruflicher Bildung ist oft erheblich eingeschränkt </a:t>
            </a:r>
          </a:p>
          <a:p>
            <a:pPr marL="701675">
              <a:buFont typeface="Wingdings" panose="05000000000000000000" pitchFamily="2" charset="2"/>
              <a:buChar char="à"/>
            </a:pPr>
            <a:r>
              <a:rPr lang="de-DE" sz="1800" dirty="0" err="1"/>
              <a:t>segregative</a:t>
            </a:r>
            <a:r>
              <a:rPr lang="de-DE" sz="1800" dirty="0"/>
              <a:t> Bildungskarrieren im allgemeinbildenden Schulsystem setzen sich in </a:t>
            </a:r>
            <a:r>
              <a:rPr lang="de-DE" sz="1800" dirty="0" err="1"/>
              <a:t>segregativen</a:t>
            </a:r>
            <a:r>
              <a:rPr lang="de-DE" sz="1800" dirty="0"/>
              <a:t> Berufskarrieren fort (vgl. </a:t>
            </a:r>
            <a:r>
              <a:rPr lang="de-DE" sz="1800" dirty="0" err="1"/>
              <a:t>Hubmayer</a:t>
            </a:r>
            <a:r>
              <a:rPr lang="de-DE" sz="1800" dirty="0"/>
              <a:t> et al. 2019, S. 174)</a:t>
            </a:r>
          </a:p>
          <a:p>
            <a:endParaRPr lang="de-DE" sz="1800" dirty="0"/>
          </a:p>
          <a:p>
            <a:r>
              <a:rPr lang="de-DE" sz="1800" dirty="0"/>
              <a:t>Verfahren und Instrumente der „Beruflichen Rehabilitation“ sollen den Einstieg in den Ausbildungs- und Arbeitsmarkt unterstützen</a:t>
            </a:r>
          </a:p>
          <a:p>
            <a:endParaRPr lang="de-DE" sz="1800" dirty="0"/>
          </a:p>
          <a:p>
            <a:r>
              <a:rPr lang="de-DE" sz="1800" dirty="0"/>
              <a:t>„Gatekeeper“ entscheiden mit und beeinflussen den Berufsorientierungs- und Berufswahlprozess erheblich </a:t>
            </a:r>
          </a:p>
          <a:p>
            <a:endParaRPr lang="de-DE" sz="1600" dirty="0"/>
          </a:p>
        </p:txBody>
      </p:sp>
      <p:sp>
        <p:nvSpPr>
          <p:cNvPr id="4" name="Titel 1"/>
          <p:cNvSpPr txBox="1">
            <a:spLocks/>
          </p:cNvSpPr>
          <p:nvPr/>
        </p:nvSpPr>
        <p:spPr bwMode="auto">
          <a:xfrm>
            <a:off x="364318" y="964137"/>
            <a:ext cx="792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1">
                <a:solidFill>
                  <a:schemeClr val="accent2"/>
                </a:solidFill>
                <a:latin typeface="+mj-lt"/>
                <a:ea typeface="+mj-ea"/>
                <a:cs typeface="+mj-cs"/>
              </a:defRPr>
            </a:lvl1pPr>
            <a:lvl2pPr algn="l" rtl="0" eaLnBrk="1" fontAlgn="base" hangingPunct="1">
              <a:spcBef>
                <a:spcPct val="0"/>
              </a:spcBef>
              <a:spcAft>
                <a:spcPct val="0"/>
              </a:spcAft>
              <a:defRPr sz="3000" b="1">
                <a:solidFill>
                  <a:schemeClr val="accent2"/>
                </a:solidFill>
                <a:latin typeface="Arial" charset="0"/>
              </a:defRPr>
            </a:lvl2pPr>
            <a:lvl3pPr algn="l" rtl="0" eaLnBrk="1" fontAlgn="base" hangingPunct="1">
              <a:spcBef>
                <a:spcPct val="0"/>
              </a:spcBef>
              <a:spcAft>
                <a:spcPct val="0"/>
              </a:spcAft>
              <a:defRPr sz="3000" b="1">
                <a:solidFill>
                  <a:schemeClr val="accent2"/>
                </a:solidFill>
                <a:latin typeface="Arial" charset="0"/>
              </a:defRPr>
            </a:lvl3pPr>
            <a:lvl4pPr algn="l" rtl="0" eaLnBrk="1" fontAlgn="base" hangingPunct="1">
              <a:spcBef>
                <a:spcPct val="0"/>
              </a:spcBef>
              <a:spcAft>
                <a:spcPct val="0"/>
              </a:spcAft>
              <a:defRPr sz="3000" b="1">
                <a:solidFill>
                  <a:schemeClr val="accent2"/>
                </a:solidFill>
                <a:latin typeface="Arial" charset="0"/>
              </a:defRPr>
            </a:lvl4pPr>
            <a:lvl5pPr algn="l" rtl="0" eaLnBrk="1" fontAlgn="base" hangingPunct="1">
              <a:spcBef>
                <a:spcPct val="0"/>
              </a:spcBef>
              <a:spcAft>
                <a:spcPct val="0"/>
              </a:spcAft>
              <a:defRPr sz="3000" b="1">
                <a:solidFill>
                  <a:schemeClr val="accent2"/>
                </a:solidFill>
                <a:latin typeface="Arial" charset="0"/>
              </a:defRPr>
            </a:lvl5pPr>
            <a:lvl6pPr marL="457200" algn="l" rtl="0" eaLnBrk="1" fontAlgn="base" hangingPunct="1">
              <a:spcBef>
                <a:spcPct val="0"/>
              </a:spcBef>
              <a:spcAft>
                <a:spcPct val="0"/>
              </a:spcAft>
              <a:defRPr sz="3000" b="1">
                <a:solidFill>
                  <a:schemeClr val="accent2"/>
                </a:solidFill>
                <a:latin typeface="Arial" charset="0"/>
              </a:defRPr>
            </a:lvl6pPr>
            <a:lvl7pPr marL="914400" algn="l" rtl="0" eaLnBrk="1" fontAlgn="base" hangingPunct="1">
              <a:spcBef>
                <a:spcPct val="0"/>
              </a:spcBef>
              <a:spcAft>
                <a:spcPct val="0"/>
              </a:spcAft>
              <a:defRPr sz="3000" b="1">
                <a:solidFill>
                  <a:schemeClr val="accent2"/>
                </a:solidFill>
                <a:latin typeface="Arial" charset="0"/>
              </a:defRPr>
            </a:lvl7pPr>
            <a:lvl8pPr marL="1371600" algn="l" rtl="0" eaLnBrk="1" fontAlgn="base" hangingPunct="1">
              <a:spcBef>
                <a:spcPct val="0"/>
              </a:spcBef>
              <a:spcAft>
                <a:spcPct val="0"/>
              </a:spcAft>
              <a:defRPr sz="3000" b="1">
                <a:solidFill>
                  <a:schemeClr val="accent2"/>
                </a:solidFill>
                <a:latin typeface="Arial" charset="0"/>
              </a:defRPr>
            </a:lvl8pPr>
            <a:lvl9pPr marL="1828800" algn="l" rtl="0" eaLnBrk="1" fontAlgn="base" hangingPunct="1">
              <a:spcBef>
                <a:spcPct val="0"/>
              </a:spcBef>
              <a:spcAft>
                <a:spcPct val="0"/>
              </a:spcAft>
              <a:defRPr sz="3000" b="1">
                <a:solidFill>
                  <a:schemeClr val="accent2"/>
                </a:solidFill>
                <a:latin typeface="Arial" charset="0"/>
              </a:defRPr>
            </a:lvl9pPr>
          </a:lstStyle>
          <a:p>
            <a:r>
              <a:rPr lang="de-DE" kern="0" dirty="0"/>
              <a:t>Explikation der Problemstellung</a:t>
            </a:r>
          </a:p>
        </p:txBody>
      </p:sp>
      <p:sp>
        <p:nvSpPr>
          <p:cNvPr id="6" name="Textfeld 5"/>
          <p:cNvSpPr txBox="1"/>
          <p:nvPr/>
        </p:nvSpPr>
        <p:spPr>
          <a:xfrm>
            <a:off x="0" y="6591709"/>
            <a:ext cx="9032488" cy="215444"/>
          </a:xfrm>
          <a:prstGeom prst="rect">
            <a:avLst/>
          </a:prstGeom>
          <a:noFill/>
        </p:spPr>
        <p:txBody>
          <a:bodyPr wrap="square" rtlCol="0">
            <a:spAutoFit/>
          </a:bodyPr>
          <a:lstStyle/>
          <a:p>
            <a:pPr algn="l"/>
            <a:r>
              <a:rPr lang="de-DE" sz="800" dirty="0"/>
              <a:t>Mareike Beer: „Berufliche Rehabilitation und inklusive Ausbildung - </a:t>
            </a:r>
            <a:r>
              <a:rPr lang="de-DE" sz="800" dirty="0" err="1"/>
              <a:t>Gatekeepingprozesse</a:t>
            </a:r>
            <a:r>
              <a:rPr lang="de-DE" sz="800" dirty="0"/>
              <a:t> am Übergang Schule-Berufsausbildung aus Sicht von Auszubildenden mit Lernbeeinträchtigungen“</a:t>
            </a:r>
          </a:p>
        </p:txBody>
      </p:sp>
    </p:spTree>
    <p:extLst>
      <p:ext uri="{BB962C8B-B14F-4D97-AF65-F5344CB8AC3E}">
        <p14:creationId xmlns:p14="http://schemas.microsoft.com/office/powerpoint/2010/main" val="3140596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122820D-6E30-4D4B-98D5-D84F124B6C46}"/>
              </a:ext>
            </a:extLst>
          </p:cNvPr>
          <p:cNvSpPr>
            <a:spLocks noGrp="1"/>
          </p:cNvSpPr>
          <p:nvPr>
            <p:ph idx="1"/>
          </p:nvPr>
        </p:nvSpPr>
        <p:spPr>
          <a:xfrm>
            <a:off x="-1463040" y="941832"/>
            <a:ext cx="11539728" cy="5742432"/>
          </a:xfrm>
        </p:spPr>
        <p:txBody>
          <a:bodyPr>
            <a:normAutofit/>
          </a:bodyPr>
          <a:lstStyle/>
          <a:p>
            <a:pPr marL="0" indent="0">
              <a:buNone/>
            </a:pPr>
            <a:r>
              <a:rPr lang="de-DE" dirty="0"/>
              <a:t> </a:t>
            </a:r>
          </a:p>
          <a:p>
            <a:endParaRPr lang="de-DE" sz="1600" dirty="0"/>
          </a:p>
        </p:txBody>
      </p:sp>
      <p:pic>
        <p:nvPicPr>
          <p:cNvPr id="15" name="Grafik 14"/>
          <p:cNvPicPr>
            <a:picLocks noChangeAspect="1"/>
          </p:cNvPicPr>
          <p:nvPr/>
        </p:nvPicPr>
        <p:blipFill>
          <a:blip r:embed="rId2"/>
          <a:stretch>
            <a:fillRect/>
          </a:stretch>
        </p:blipFill>
        <p:spPr>
          <a:xfrm>
            <a:off x="364318" y="1774699"/>
            <a:ext cx="8525232" cy="3984144"/>
          </a:xfrm>
          <a:prstGeom prst="rect">
            <a:avLst/>
          </a:prstGeom>
        </p:spPr>
      </p:pic>
      <p:sp>
        <p:nvSpPr>
          <p:cNvPr id="16" name="Titel 1"/>
          <p:cNvSpPr txBox="1">
            <a:spLocks/>
          </p:cNvSpPr>
          <p:nvPr/>
        </p:nvSpPr>
        <p:spPr bwMode="auto">
          <a:xfrm>
            <a:off x="364318" y="964137"/>
            <a:ext cx="792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1">
                <a:solidFill>
                  <a:schemeClr val="accent2"/>
                </a:solidFill>
                <a:latin typeface="+mj-lt"/>
                <a:ea typeface="+mj-ea"/>
                <a:cs typeface="+mj-cs"/>
              </a:defRPr>
            </a:lvl1pPr>
            <a:lvl2pPr algn="l" rtl="0" eaLnBrk="1" fontAlgn="base" hangingPunct="1">
              <a:spcBef>
                <a:spcPct val="0"/>
              </a:spcBef>
              <a:spcAft>
                <a:spcPct val="0"/>
              </a:spcAft>
              <a:defRPr sz="3000" b="1">
                <a:solidFill>
                  <a:schemeClr val="accent2"/>
                </a:solidFill>
                <a:latin typeface="Arial" charset="0"/>
              </a:defRPr>
            </a:lvl2pPr>
            <a:lvl3pPr algn="l" rtl="0" eaLnBrk="1" fontAlgn="base" hangingPunct="1">
              <a:spcBef>
                <a:spcPct val="0"/>
              </a:spcBef>
              <a:spcAft>
                <a:spcPct val="0"/>
              </a:spcAft>
              <a:defRPr sz="3000" b="1">
                <a:solidFill>
                  <a:schemeClr val="accent2"/>
                </a:solidFill>
                <a:latin typeface="Arial" charset="0"/>
              </a:defRPr>
            </a:lvl3pPr>
            <a:lvl4pPr algn="l" rtl="0" eaLnBrk="1" fontAlgn="base" hangingPunct="1">
              <a:spcBef>
                <a:spcPct val="0"/>
              </a:spcBef>
              <a:spcAft>
                <a:spcPct val="0"/>
              </a:spcAft>
              <a:defRPr sz="3000" b="1">
                <a:solidFill>
                  <a:schemeClr val="accent2"/>
                </a:solidFill>
                <a:latin typeface="Arial" charset="0"/>
              </a:defRPr>
            </a:lvl4pPr>
            <a:lvl5pPr algn="l" rtl="0" eaLnBrk="1" fontAlgn="base" hangingPunct="1">
              <a:spcBef>
                <a:spcPct val="0"/>
              </a:spcBef>
              <a:spcAft>
                <a:spcPct val="0"/>
              </a:spcAft>
              <a:defRPr sz="3000" b="1">
                <a:solidFill>
                  <a:schemeClr val="accent2"/>
                </a:solidFill>
                <a:latin typeface="Arial" charset="0"/>
              </a:defRPr>
            </a:lvl5pPr>
            <a:lvl6pPr marL="457200" algn="l" rtl="0" eaLnBrk="1" fontAlgn="base" hangingPunct="1">
              <a:spcBef>
                <a:spcPct val="0"/>
              </a:spcBef>
              <a:spcAft>
                <a:spcPct val="0"/>
              </a:spcAft>
              <a:defRPr sz="3000" b="1">
                <a:solidFill>
                  <a:schemeClr val="accent2"/>
                </a:solidFill>
                <a:latin typeface="Arial" charset="0"/>
              </a:defRPr>
            </a:lvl6pPr>
            <a:lvl7pPr marL="914400" algn="l" rtl="0" eaLnBrk="1" fontAlgn="base" hangingPunct="1">
              <a:spcBef>
                <a:spcPct val="0"/>
              </a:spcBef>
              <a:spcAft>
                <a:spcPct val="0"/>
              </a:spcAft>
              <a:defRPr sz="3000" b="1">
                <a:solidFill>
                  <a:schemeClr val="accent2"/>
                </a:solidFill>
                <a:latin typeface="Arial" charset="0"/>
              </a:defRPr>
            </a:lvl7pPr>
            <a:lvl8pPr marL="1371600" algn="l" rtl="0" eaLnBrk="1" fontAlgn="base" hangingPunct="1">
              <a:spcBef>
                <a:spcPct val="0"/>
              </a:spcBef>
              <a:spcAft>
                <a:spcPct val="0"/>
              </a:spcAft>
              <a:defRPr sz="3000" b="1">
                <a:solidFill>
                  <a:schemeClr val="accent2"/>
                </a:solidFill>
                <a:latin typeface="Arial" charset="0"/>
              </a:defRPr>
            </a:lvl8pPr>
            <a:lvl9pPr marL="1828800" algn="l" rtl="0" eaLnBrk="1" fontAlgn="base" hangingPunct="1">
              <a:spcBef>
                <a:spcPct val="0"/>
              </a:spcBef>
              <a:spcAft>
                <a:spcPct val="0"/>
              </a:spcAft>
              <a:defRPr sz="3000" b="1">
                <a:solidFill>
                  <a:schemeClr val="accent2"/>
                </a:solidFill>
                <a:latin typeface="Arial" charset="0"/>
              </a:defRPr>
            </a:lvl9pPr>
          </a:lstStyle>
          <a:p>
            <a:r>
              <a:rPr lang="de-DE" kern="0" dirty="0"/>
              <a:t>Gatekeeper (nach Behrens/Rabe-</a:t>
            </a:r>
            <a:r>
              <a:rPr lang="de-DE" kern="0" dirty="0" err="1"/>
              <a:t>Kleberg</a:t>
            </a:r>
            <a:r>
              <a:rPr lang="de-DE" kern="0" dirty="0"/>
              <a:t>)</a:t>
            </a:r>
          </a:p>
        </p:txBody>
      </p:sp>
      <p:sp>
        <p:nvSpPr>
          <p:cNvPr id="6" name="Textfeld 5"/>
          <p:cNvSpPr txBox="1"/>
          <p:nvPr/>
        </p:nvSpPr>
        <p:spPr>
          <a:xfrm>
            <a:off x="0" y="6591709"/>
            <a:ext cx="9032488" cy="215444"/>
          </a:xfrm>
          <a:prstGeom prst="rect">
            <a:avLst/>
          </a:prstGeom>
          <a:noFill/>
        </p:spPr>
        <p:txBody>
          <a:bodyPr wrap="square" rtlCol="0">
            <a:spAutoFit/>
          </a:bodyPr>
          <a:lstStyle/>
          <a:p>
            <a:pPr algn="l"/>
            <a:r>
              <a:rPr lang="de-DE" sz="800" dirty="0"/>
              <a:t>Mareike Beer: „Berufliche Rehabilitation und inklusive Ausbildung - </a:t>
            </a:r>
            <a:r>
              <a:rPr lang="de-DE" sz="800" dirty="0" err="1"/>
              <a:t>Gatekeepingprozesse</a:t>
            </a:r>
            <a:r>
              <a:rPr lang="de-DE" sz="800" dirty="0"/>
              <a:t> am Übergang Schule-Berufsausbildung aus Sicht von Auszubildenden mit Lernbeeinträchtigungen“</a:t>
            </a:r>
          </a:p>
        </p:txBody>
      </p:sp>
    </p:spTree>
    <p:extLst>
      <p:ext uri="{BB962C8B-B14F-4D97-AF65-F5344CB8AC3E}">
        <p14:creationId xmlns:p14="http://schemas.microsoft.com/office/powerpoint/2010/main" val="344512872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122820D-6E30-4D4B-98D5-D84F124B6C46}"/>
              </a:ext>
            </a:extLst>
          </p:cNvPr>
          <p:cNvSpPr>
            <a:spLocks noGrp="1"/>
          </p:cNvSpPr>
          <p:nvPr>
            <p:ph idx="1"/>
          </p:nvPr>
        </p:nvSpPr>
        <p:spPr>
          <a:xfrm>
            <a:off x="364318" y="1876423"/>
            <a:ext cx="8459788" cy="4379976"/>
          </a:xfrm>
        </p:spPr>
        <p:txBody>
          <a:bodyPr>
            <a:normAutofit/>
          </a:bodyPr>
          <a:lstStyle/>
          <a:p>
            <a:r>
              <a:rPr lang="de-DE" sz="1800" dirty="0"/>
              <a:t>Als wesentliche empirische Arbeiten zum </a:t>
            </a:r>
            <a:r>
              <a:rPr lang="de-DE" sz="1800" dirty="0" err="1"/>
              <a:t>Gatekeeping</a:t>
            </a:r>
            <a:r>
              <a:rPr lang="de-DE" sz="1800" dirty="0"/>
              <a:t>-Ansatz sind die Studien von de Terra (2018), </a:t>
            </a:r>
            <a:r>
              <a:rPr lang="de-DE" sz="1800" dirty="0" err="1"/>
              <a:t>Hollstein</a:t>
            </a:r>
            <a:r>
              <a:rPr lang="de-DE" sz="1800" dirty="0"/>
              <a:t> (2007), Betz (2006) und Berg (2017) zu nennen</a:t>
            </a:r>
          </a:p>
          <a:p>
            <a:pPr marL="0" indent="0">
              <a:buNone/>
            </a:pPr>
            <a:endParaRPr lang="de-DE" dirty="0"/>
          </a:p>
          <a:p>
            <a:r>
              <a:rPr lang="de-DE" sz="1800" dirty="0"/>
              <a:t>Die Sicht der Jugendlichen auf die sie begleitenden </a:t>
            </a:r>
            <a:r>
              <a:rPr lang="de-DE" sz="1800" i="1" dirty="0"/>
              <a:t>Gatekeeper </a:t>
            </a:r>
            <a:r>
              <a:rPr lang="de-DE" sz="1800" dirty="0"/>
              <a:t>wurde jedoch bislang allenfalls aus institutioneller Sicht diskutiert, aber noch nicht aus biographischer Innensicht der jungen Menschen mit Lernbeeinträchtigung erfasst </a:t>
            </a:r>
          </a:p>
          <a:p>
            <a:endParaRPr lang="de-DE" sz="1600" dirty="0"/>
          </a:p>
        </p:txBody>
      </p:sp>
      <p:sp>
        <p:nvSpPr>
          <p:cNvPr id="4" name="Titel 1"/>
          <p:cNvSpPr txBox="1">
            <a:spLocks/>
          </p:cNvSpPr>
          <p:nvPr/>
        </p:nvSpPr>
        <p:spPr bwMode="auto">
          <a:xfrm>
            <a:off x="364318" y="964137"/>
            <a:ext cx="792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1">
                <a:solidFill>
                  <a:schemeClr val="accent2"/>
                </a:solidFill>
                <a:latin typeface="+mj-lt"/>
                <a:ea typeface="+mj-ea"/>
                <a:cs typeface="+mj-cs"/>
              </a:defRPr>
            </a:lvl1pPr>
            <a:lvl2pPr algn="l" rtl="0" eaLnBrk="1" fontAlgn="base" hangingPunct="1">
              <a:spcBef>
                <a:spcPct val="0"/>
              </a:spcBef>
              <a:spcAft>
                <a:spcPct val="0"/>
              </a:spcAft>
              <a:defRPr sz="3000" b="1">
                <a:solidFill>
                  <a:schemeClr val="accent2"/>
                </a:solidFill>
                <a:latin typeface="Arial" charset="0"/>
              </a:defRPr>
            </a:lvl2pPr>
            <a:lvl3pPr algn="l" rtl="0" eaLnBrk="1" fontAlgn="base" hangingPunct="1">
              <a:spcBef>
                <a:spcPct val="0"/>
              </a:spcBef>
              <a:spcAft>
                <a:spcPct val="0"/>
              </a:spcAft>
              <a:defRPr sz="3000" b="1">
                <a:solidFill>
                  <a:schemeClr val="accent2"/>
                </a:solidFill>
                <a:latin typeface="Arial" charset="0"/>
              </a:defRPr>
            </a:lvl3pPr>
            <a:lvl4pPr algn="l" rtl="0" eaLnBrk="1" fontAlgn="base" hangingPunct="1">
              <a:spcBef>
                <a:spcPct val="0"/>
              </a:spcBef>
              <a:spcAft>
                <a:spcPct val="0"/>
              </a:spcAft>
              <a:defRPr sz="3000" b="1">
                <a:solidFill>
                  <a:schemeClr val="accent2"/>
                </a:solidFill>
                <a:latin typeface="Arial" charset="0"/>
              </a:defRPr>
            </a:lvl4pPr>
            <a:lvl5pPr algn="l" rtl="0" eaLnBrk="1" fontAlgn="base" hangingPunct="1">
              <a:spcBef>
                <a:spcPct val="0"/>
              </a:spcBef>
              <a:spcAft>
                <a:spcPct val="0"/>
              </a:spcAft>
              <a:defRPr sz="3000" b="1">
                <a:solidFill>
                  <a:schemeClr val="accent2"/>
                </a:solidFill>
                <a:latin typeface="Arial" charset="0"/>
              </a:defRPr>
            </a:lvl5pPr>
            <a:lvl6pPr marL="457200" algn="l" rtl="0" eaLnBrk="1" fontAlgn="base" hangingPunct="1">
              <a:spcBef>
                <a:spcPct val="0"/>
              </a:spcBef>
              <a:spcAft>
                <a:spcPct val="0"/>
              </a:spcAft>
              <a:defRPr sz="3000" b="1">
                <a:solidFill>
                  <a:schemeClr val="accent2"/>
                </a:solidFill>
                <a:latin typeface="Arial" charset="0"/>
              </a:defRPr>
            </a:lvl6pPr>
            <a:lvl7pPr marL="914400" algn="l" rtl="0" eaLnBrk="1" fontAlgn="base" hangingPunct="1">
              <a:spcBef>
                <a:spcPct val="0"/>
              </a:spcBef>
              <a:spcAft>
                <a:spcPct val="0"/>
              </a:spcAft>
              <a:defRPr sz="3000" b="1">
                <a:solidFill>
                  <a:schemeClr val="accent2"/>
                </a:solidFill>
                <a:latin typeface="Arial" charset="0"/>
              </a:defRPr>
            </a:lvl7pPr>
            <a:lvl8pPr marL="1371600" algn="l" rtl="0" eaLnBrk="1" fontAlgn="base" hangingPunct="1">
              <a:spcBef>
                <a:spcPct val="0"/>
              </a:spcBef>
              <a:spcAft>
                <a:spcPct val="0"/>
              </a:spcAft>
              <a:defRPr sz="3000" b="1">
                <a:solidFill>
                  <a:schemeClr val="accent2"/>
                </a:solidFill>
                <a:latin typeface="Arial" charset="0"/>
              </a:defRPr>
            </a:lvl8pPr>
            <a:lvl9pPr marL="1828800" algn="l" rtl="0" eaLnBrk="1" fontAlgn="base" hangingPunct="1">
              <a:spcBef>
                <a:spcPct val="0"/>
              </a:spcBef>
              <a:spcAft>
                <a:spcPct val="0"/>
              </a:spcAft>
              <a:defRPr sz="3000" b="1">
                <a:solidFill>
                  <a:schemeClr val="accent2"/>
                </a:solidFill>
                <a:latin typeface="Arial" charset="0"/>
              </a:defRPr>
            </a:lvl9pPr>
          </a:lstStyle>
          <a:p>
            <a:r>
              <a:rPr lang="de-DE" kern="0" dirty="0"/>
              <a:t>Desiderat und Forschungsfrage</a:t>
            </a:r>
          </a:p>
        </p:txBody>
      </p:sp>
      <p:sp>
        <p:nvSpPr>
          <p:cNvPr id="6" name="Textfeld 5"/>
          <p:cNvSpPr txBox="1"/>
          <p:nvPr/>
        </p:nvSpPr>
        <p:spPr>
          <a:xfrm>
            <a:off x="0" y="6591709"/>
            <a:ext cx="9032488" cy="215444"/>
          </a:xfrm>
          <a:prstGeom prst="rect">
            <a:avLst/>
          </a:prstGeom>
          <a:noFill/>
        </p:spPr>
        <p:txBody>
          <a:bodyPr wrap="square" rtlCol="0">
            <a:spAutoFit/>
          </a:bodyPr>
          <a:lstStyle/>
          <a:p>
            <a:pPr algn="l"/>
            <a:r>
              <a:rPr lang="de-DE" sz="800" dirty="0"/>
              <a:t>Mareike Beer: „Berufliche Rehabilitation und inklusive Ausbildung - </a:t>
            </a:r>
            <a:r>
              <a:rPr lang="de-DE" sz="800" dirty="0" err="1"/>
              <a:t>Gatekeepingprozesse</a:t>
            </a:r>
            <a:r>
              <a:rPr lang="de-DE" sz="800" dirty="0"/>
              <a:t> am Übergang Schule-Berufsausbildung aus Sicht von Auszubildenden mit Lernbeeinträchtigungen“</a:t>
            </a:r>
          </a:p>
        </p:txBody>
      </p:sp>
    </p:spTree>
    <p:extLst>
      <p:ext uri="{BB962C8B-B14F-4D97-AF65-F5344CB8AC3E}">
        <p14:creationId xmlns:p14="http://schemas.microsoft.com/office/powerpoint/2010/main" val="277719036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122820D-6E30-4D4B-98D5-D84F124B6C46}"/>
              </a:ext>
            </a:extLst>
          </p:cNvPr>
          <p:cNvSpPr>
            <a:spLocks noGrp="1"/>
          </p:cNvSpPr>
          <p:nvPr>
            <p:ph idx="1"/>
          </p:nvPr>
        </p:nvSpPr>
        <p:spPr>
          <a:xfrm>
            <a:off x="364318" y="1681277"/>
            <a:ext cx="8459788" cy="4379976"/>
          </a:xfrm>
        </p:spPr>
        <p:txBody>
          <a:bodyPr>
            <a:normAutofit/>
          </a:bodyPr>
          <a:lstStyle/>
          <a:p>
            <a:r>
              <a:rPr lang="de-DE" sz="1800" dirty="0"/>
              <a:t>Das Forschungsinteresse richtet sich u.a. darauf, ob die Teilnehmenden an Maßnahmen der Beruflichen Rehabilitation die aus organisatorisch-institutioneller Sicht nachvollziehbar geleistete Unterstützung auch individuell als eine solche empfinden. </a:t>
            </a:r>
          </a:p>
          <a:p>
            <a:pPr marL="0" indent="0">
              <a:buNone/>
            </a:pPr>
            <a:endParaRPr lang="de-DE" sz="1800" dirty="0"/>
          </a:p>
          <a:p>
            <a:pPr marL="0" indent="0">
              <a:buNone/>
            </a:pPr>
            <a:r>
              <a:rPr lang="de-DE" sz="1800" dirty="0"/>
              <a:t>Die untersuchungsleitende Forschungsfrage lautet darum: </a:t>
            </a:r>
          </a:p>
          <a:p>
            <a:pPr marL="358775" lvl="0" indent="0" defTabSz="828675">
              <a:buNone/>
            </a:pPr>
            <a:r>
              <a:rPr lang="de-DE" sz="2000" i="1" dirty="0">
                <a:solidFill>
                  <a:srgbClr val="7B0001"/>
                </a:solidFill>
              </a:rPr>
              <a:t>Wie bewerten Auszubildende mit Lernbeeinträchtigungen die Beratung und Begleitung durch die unterschiedlichen Gatekeeper am Übergang von der Schule in die Berufsvorbereitung und Berufsausbildung? </a:t>
            </a:r>
          </a:p>
          <a:p>
            <a:endParaRPr lang="de-DE" dirty="0"/>
          </a:p>
        </p:txBody>
      </p:sp>
      <p:sp>
        <p:nvSpPr>
          <p:cNvPr id="4" name="Titel 1"/>
          <p:cNvSpPr txBox="1">
            <a:spLocks/>
          </p:cNvSpPr>
          <p:nvPr/>
        </p:nvSpPr>
        <p:spPr bwMode="auto">
          <a:xfrm>
            <a:off x="364318" y="964137"/>
            <a:ext cx="792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1">
                <a:solidFill>
                  <a:schemeClr val="accent2"/>
                </a:solidFill>
                <a:latin typeface="+mj-lt"/>
                <a:ea typeface="+mj-ea"/>
                <a:cs typeface="+mj-cs"/>
              </a:defRPr>
            </a:lvl1pPr>
            <a:lvl2pPr algn="l" rtl="0" eaLnBrk="1" fontAlgn="base" hangingPunct="1">
              <a:spcBef>
                <a:spcPct val="0"/>
              </a:spcBef>
              <a:spcAft>
                <a:spcPct val="0"/>
              </a:spcAft>
              <a:defRPr sz="3000" b="1">
                <a:solidFill>
                  <a:schemeClr val="accent2"/>
                </a:solidFill>
                <a:latin typeface="Arial" charset="0"/>
              </a:defRPr>
            </a:lvl2pPr>
            <a:lvl3pPr algn="l" rtl="0" eaLnBrk="1" fontAlgn="base" hangingPunct="1">
              <a:spcBef>
                <a:spcPct val="0"/>
              </a:spcBef>
              <a:spcAft>
                <a:spcPct val="0"/>
              </a:spcAft>
              <a:defRPr sz="3000" b="1">
                <a:solidFill>
                  <a:schemeClr val="accent2"/>
                </a:solidFill>
                <a:latin typeface="Arial" charset="0"/>
              </a:defRPr>
            </a:lvl3pPr>
            <a:lvl4pPr algn="l" rtl="0" eaLnBrk="1" fontAlgn="base" hangingPunct="1">
              <a:spcBef>
                <a:spcPct val="0"/>
              </a:spcBef>
              <a:spcAft>
                <a:spcPct val="0"/>
              </a:spcAft>
              <a:defRPr sz="3000" b="1">
                <a:solidFill>
                  <a:schemeClr val="accent2"/>
                </a:solidFill>
                <a:latin typeface="Arial" charset="0"/>
              </a:defRPr>
            </a:lvl4pPr>
            <a:lvl5pPr algn="l" rtl="0" eaLnBrk="1" fontAlgn="base" hangingPunct="1">
              <a:spcBef>
                <a:spcPct val="0"/>
              </a:spcBef>
              <a:spcAft>
                <a:spcPct val="0"/>
              </a:spcAft>
              <a:defRPr sz="3000" b="1">
                <a:solidFill>
                  <a:schemeClr val="accent2"/>
                </a:solidFill>
                <a:latin typeface="Arial" charset="0"/>
              </a:defRPr>
            </a:lvl5pPr>
            <a:lvl6pPr marL="457200" algn="l" rtl="0" eaLnBrk="1" fontAlgn="base" hangingPunct="1">
              <a:spcBef>
                <a:spcPct val="0"/>
              </a:spcBef>
              <a:spcAft>
                <a:spcPct val="0"/>
              </a:spcAft>
              <a:defRPr sz="3000" b="1">
                <a:solidFill>
                  <a:schemeClr val="accent2"/>
                </a:solidFill>
                <a:latin typeface="Arial" charset="0"/>
              </a:defRPr>
            </a:lvl6pPr>
            <a:lvl7pPr marL="914400" algn="l" rtl="0" eaLnBrk="1" fontAlgn="base" hangingPunct="1">
              <a:spcBef>
                <a:spcPct val="0"/>
              </a:spcBef>
              <a:spcAft>
                <a:spcPct val="0"/>
              </a:spcAft>
              <a:defRPr sz="3000" b="1">
                <a:solidFill>
                  <a:schemeClr val="accent2"/>
                </a:solidFill>
                <a:latin typeface="Arial" charset="0"/>
              </a:defRPr>
            </a:lvl7pPr>
            <a:lvl8pPr marL="1371600" algn="l" rtl="0" eaLnBrk="1" fontAlgn="base" hangingPunct="1">
              <a:spcBef>
                <a:spcPct val="0"/>
              </a:spcBef>
              <a:spcAft>
                <a:spcPct val="0"/>
              </a:spcAft>
              <a:defRPr sz="3000" b="1">
                <a:solidFill>
                  <a:schemeClr val="accent2"/>
                </a:solidFill>
                <a:latin typeface="Arial" charset="0"/>
              </a:defRPr>
            </a:lvl8pPr>
            <a:lvl9pPr marL="1828800" algn="l" rtl="0" eaLnBrk="1" fontAlgn="base" hangingPunct="1">
              <a:spcBef>
                <a:spcPct val="0"/>
              </a:spcBef>
              <a:spcAft>
                <a:spcPct val="0"/>
              </a:spcAft>
              <a:defRPr sz="3000" b="1">
                <a:solidFill>
                  <a:schemeClr val="accent2"/>
                </a:solidFill>
                <a:latin typeface="Arial" charset="0"/>
              </a:defRPr>
            </a:lvl9pPr>
          </a:lstStyle>
          <a:p>
            <a:r>
              <a:rPr lang="de-DE" kern="0" dirty="0"/>
              <a:t>Desiderat und Forschungsfrage</a:t>
            </a:r>
          </a:p>
        </p:txBody>
      </p:sp>
      <p:sp>
        <p:nvSpPr>
          <p:cNvPr id="6" name="Textfeld 5"/>
          <p:cNvSpPr txBox="1"/>
          <p:nvPr/>
        </p:nvSpPr>
        <p:spPr>
          <a:xfrm>
            <a:off x="0" y="6591709"/>
            <a:ext cx="9032488" cy="215444"/>
          </a:xfrm>
          <a:prstGeom prst="rect">
            <a:avLst/>
          </a:prstGeom>
          <a:noFill/>
        </p:spPr>
        <p:txBody>
          <a:bodyPr wrap="square" rtlCol="0">
            <a:spAutoFit/>
          </a:bodyPr>
          <a:lstStyle/>
          <a:p>
            <a:pPr algn="l"/>
            <a:r>
              <a:rPr lang="de-DE" sz="800" dirty="0"/>
              <a:t>Mareike Beer: „Berufliche Rehabilitation und inklusive Ausbildung - </a:t>
            </a:r>
            <a:r>
              <a:rPr lang="de-DE" sz="800" dirty="0" err="1"/>
              <a:t>Gatekeepingprozesse</a:t>
            </a:r>
            <a:r>
              <a:rPr lang="de-DE" sz="800" dirty="0"/>
              <a:t> am Übergang Schule-Berufsausbildung aus Sicht von Auszubildenden mit Lernbeeinträchtigungen“</a:t>
            </a:r>
          </a:p>
        </p:txBody>
      </p:sp>
    </p:spTree>
    <p:extLst>
      <p:ext uri="{BB962C8B-B14F-4D97-AF65-F5344CB8AC3E}">
        <p14:creationId xmlns:p14="http://schemas.microsoft.com/office/powerpoint/2010/main" val="116766811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122820D-6E30-4D4B-98D5-D84F124B6C46}"/>
              </a:ext>
            </a:extLst>
          </p:cNvPr>
          <p:cNvSpPr>
            <a:spLocks noGrp="1"/>
          </p:cNvSpPr>
          <p:nvPr>
            <p:ph idx="1"/>
          </p:nvPr>
        </p:nvSpPr>
        <p:spPr>
          <a:xfrm>
            <a:off x="364318" y="1681277"/>
            <a:ext cx="8617990" cy="4320000"/>
          </a:xfrm>
        </p:spPr>
        <p:txBody>
          <a:bodyPr>
            <a:normAutofit/>
          </a:bodyPr>
          <a:lstStyle/>
          <a:p>
            <a:pPr marL="0" indent="0">
              <a:buNone/>
            </a:pPr>
            <a:r>
              <a:rPr lang="de-DE" sz="1800" dirty="0"/>
              <a:t>Qualitativer Forschungsansatz </a:t>
            </a:r>
          </a:p>
          <a:p>
            <a:r>
              <a:rPr lang="de-DE" sz="1800" dirty="0"/>
              <a:t>problem- bzw. themenzentriertes Interview nach Witzel (1989), retrospektiv </a:t>
            </a:r>
          </a:p>
          <a:p>
            <a:r>
              <a:rPr lang="de-DE" sz="1800" dirty="0"/>
              <a:t>leitfadengestützt</a:t>
            </a:r>
          </a:p>
          <a:p>
            <a:r>
              <a:rPr lang="de-DE" sz="1800" dirty="0"/>
              <a:t>Selektives Sampling: Auszubildende, denen ein Reha-Status aufgrund einer Beeinträchtigung des Lernens zugesprochen wurde und die sich in einer von der Bundesagentur für Arbeit geförderten dualen Berufsausbildung befinden</a:t>
            </a:r>
          </a:p>
          <a:p>
            <a:r>
              <a:rPr lang="de-DE" sz="1800" dirty="0"/>
              <a:t>Varianzmaximierung des selektiven Samples: keine Einschränkung hinsichtlich Geschlecht, Ausbildungsberuf, Ausbildungsjahr, rechtlicher Grundlage der Ausbildung etc.</a:t>
            </a:r>
          </a:p>
          <a:p>
            <a:r>
              <a:rPr lang="de-DE" sz="1800" dirty="0"/>
              <a:t>Regionaler Schwerpunkt: </a:t>
            </a:r>
          </a:p>
          <a:p>
            <a:pPr marL="400050" lvl="1" indent="0">
              <a:lnSpc>
                <a:spcPct val="100000"/>
              </a:lnSpc>
              <a:buNone/>
            </a:pPr>
            <a:r>
              <a:rPr lang="de-DE" sz="1800" dirty="0"/>
              <a:t>Münsterland und </a:t>
            </a:r>
          </a:p>
          <a:p>
            <a:pPr marL="400050" lvl="1" indent="0">
              <a:lnSpc>
                <a:spcPct val="100000"/>
              </a:lnSpc>
              <a:buNone/>
            </a:pPr>
            <a:r>
              <a:rPr lang="de-DE" sz="1800" dirty="0"/>
              <a:t>Ostwestfalen-Lippe (NRW)</a:t>
            </a:r>
          </a:p>
        </p:txBody>
      </p:sp>
      <p:sp>
        <p:nvSpPr>
          <p:cNvPr id="4" name="Titel 1"/>
          <p:cNvSpPr txBox="1">
            <a:spLocks/>
          </p:cNvSpPr>
          <p:nvPr/>
        </p:nvSpPr>
        <p:spPr bwMode="auto">
          <a:xfrm>
            <a:off x="364318" y="964137"/>
            <a:ext cx="792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1">
                <a:solidFill>
                  <a:schemeClr val="accent2"/>
                </a:solidFill>
                <a:latin typeface="+mj-lt"/>
                <a:ea typeface="+mj-ea"/>
                <a:cs typeface="+mj-cs"/>
              </a:defRPr>
            </a:lvl1pPr>
            <a:lvl2pPr algn="l" rtl="0" eaLnBrk="1" fontAlgn="base" hangingPunct="1">
              <a:spcBef>
                <a:spcPct val="0"/>
              </a:spcBef>
              <a:spcAft>
                <a:spcPct val="0"/>
              </a:spcAft>
              <a:defRPr sz="3000" b="1">
                <a:solidFill>
                  <a:schemeClr val="accent2"/>
                </a:solidFill>
                <a:latin typeface="Arial" charset="0"/>
              </a:defRPr>
            </a:lvl2pPr>
            <a:lvl3pPr algn="l" rtl="0" eaLnBrk="1" fontAlgn="base" hangingPunct="1">
              <a:spcBef>
                <a:spcPct val="0"/>
              </a:spcBef>
              <a:spcAft>
                <a:spcPct val="0"/>
              </a:spcAft>
              <a:defRPr sz="3000" b="1">
                <a:solidFill>
                  <a:schemeClr val="accent2"/>
                </a:solidFill>
                <a:latin typeface="Arial" charset="0"/>
              </a:defRPr>
            </a:lvl3pPr>
            <a:lvl4pPr algn="l" rtl="0" eaLnBrk="1" fontAlgn="base" hangingPunct="1">
              <a:spcBef>
                <a:spcPct val="0"/>
              </a:spcBef>
              <a:spcAft>
                <a:spcPct val="0"/>
              </a:spcAft>
              <a:defRPr sz="3000" b="1">
                <a:solidFill>
                  <a:schemeClr val="accent2"/>
                </a:solidFill>
                <a:latin typeface="Arial" charset="0"/>
              </a:defRPr>
            </a:lvl4pPr>
            <a:lvl5pPr algn="l" rtl="0" eaLnBrk="1" fontAlgn="base" hangingPunct="1">
              <a:spcBef>
                <a:spcPct val="0"/>
              </a:spcBef>
              <a:spcAft>
                <a:spcPct val="0"/>
              </a:spcAft>
              <a:defRPr sz="3000" b="1">
                <a:solidFill>
                  <a:schemeClr val="accent2"/>
                </a:solidFill>
                <a:latin typeface="Arial" charset="0"/>
              </a:defRPr>
            </a:lvl5pPr>
            <a:lvl6pPr marL="457200" algn="l" rtl="0" eaLnBrk="1" fontAlgn="base" hangingPunct="1">
              <a:spcBef>
                <a:spcPct val="0"/>
              </a:spcBef>
              <a:spcAft>
                <a:spcPct val="0"/>
              </a:spcAft>
              <a:defRPr sz="3000" b="1">
                <a:solidFill>
                  <a:schemeClr val="accent2"/>
                </a:solidFill>
                <a:latin typeface="Arial" charset="0"/>
              </a:defRPr>
            </a:lvl6pPr>
            <a:lvl7pPr marL="914400" algn="l" rtl="0" eaLnBrk="1" fontAlgn="base" hangingPunct="1">
              <a:spcBef>
                <a:spcPct val="0"/>
              </a:spcBef>
              <a:spcAft>
                <a:spcPct val="0"/>
              </a:spcAft>
              <a:defRPr sz="3000" b="1">
                <a:solidFill>
                  <a:schemeClr val="accent2"/>
                </a:solidFill>
                <a:latin typeface="Arial" charset="0"/>
              </a:defRPr>
            </a:lvl7pPr>
            <a:lvl8pPr marL="1371600" algn="l" rtl="0" eaLnBrk="1" fontAlgn="base" hangingPunct="1">
              <a:spcBef>
                <a:spcPct val="0"/>
              </a:spcBef>
              <a:spcAft>
                <a:spcPct val="0"/>
              </a:spcAft>
              <a:defRPr sz="3000" b="1">
                <a:solidFill>
                  <a:schemeClr val="accent2"/>
                </a:solidFill>
                <a:latin typeface="Arial" charset="0"/>
              </a:defRPr>
            </a:lvl8pPr>
            <a:lvl9pPr marL="1828800" algn="l" rtl="0" eaLnBrk="1" fontAlgn="base" hangingPunct="1">
              <a:spcBef>
                <a:spcPct val="0"/>
              </a:spcBef>
              <a:spcAft>
                <a:spcPct val="0"/>
              </a:spcAft>
              <a:defRPr sz="3000" b="1">
                <a:solidFill>
                  <a:schemeClr val="accent2"/>
                </a:solidFill>
                <a:latin typeface="Arial" charset="0"/>
              </a:defRPr>
            </a:lvl9pPr>
          </a:lstStyle>
          <a:p>
            <a:r>
              <a:rPr lang="de-DE" kern="0" dirty="0"/>
              <a:t>Empirische Untersuchung</a:t>
            </a:r>
          </a:p>
        </p:txBody>
      </p:sp>
      <p:pic>
        <p:nvPicPr>
          <p:cNvPr id="2" name="Grafik 1"/>
          <p:cNvPicPr>
            <a:picLocks noChangeAspect="1"/>
          </p:cNvPicPr>
          <p:nvPr/>
        </p:nvPicPr>
        <p:blipFill>
          <a:blip r:embed="rId2"/>
          <a:stretch>
            <a:fillRect/>
          </a:stretch>
        </p:blipFill>
        <p:spPr>
          <a:xfrm>
            <a:off x="4484872" y="4775384"/>
            <a:ext cx="1639804" cy="1636285"/>
          </a:xfrm>
          <a:prstGeom prst="rect">
            <a:avLst/>
          </a:prstGeom>
        </p:spPr>
      </p:pic>
      <p:sp>
        <p:nvSpPr>
          <p:cNvPr id="7" name="Ellipse 6"/>
          <p:cNvSpPr/>
          <p:nvPr/>
        </p:nvSpPr>
        <p:spPr bwMode="auto">
          <a:xfrm>
            <a:off x="4630455" y="4655507"/>
            <a:ext cx="1899781" cy="53026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a:ln>
                <a:noFill/>
              </a:ln>
              <a:solidFill>
                <a:schemeClr val="tx1"/>
              </a:solidFill>
              <a:effectLst/>
              <a:latin typeface="Arial" charset="0"/>
            </a:endParaRPr>
          </a:p>
        </p:txBody>
      </p:sp>
      <p:sp>
        <p:nvSpPr>
          <p:cNvPr id="8" name="Ellipse 7"/>
          <p:cNvSpPr/>
          <p:nvPr/>
        </p:nvSpPr>
        <p:spPr bwMode="auto">
          <a:xfrm>
            <a:off x="4583267" y="4701434"/>
            <a:ext cx="1744189" cy="968681"/>
          </a:xfrm>
          <a:prstGeom prst="ellipse">
            <a:avLst/>
          </a:prstGeom>
          <a:noFill/>
          <a:ln w="9525"/>
        </p:spPr>
        <p:style>
          <a:lnRef idx="2">
            <a:schemeClr val="accent6"/>
          </a:lnRef>
          <a:fillRef idx="1">
            <a:schemeClr val="lt1"/>
          </a:fillRef>
          <a:effectRef idx="0">
            <a:schemeClr val="accent6"/>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a:ln>
                <a:noFill/>
              </a:ln>
              <a:solidFill>
                <a:schemeClr val="tx1"/>
              </a:solidFill>
              <a:effectLst/>
              <a:latin typeface="Arial" charset="0"/>
            </a:endParaRPr>
          </a:p>
        </p:txBody>
      </p:sp>
      <p:sp>
        <p:nvSpPr>
          <p:cNvPr id="13" name="Textfeld 12"/>
          <p:cNvSpPr txBox="1"/>
          <p:nvPr/>
        </p:nvSpPr>
        <p:spPr>
          <a:xfrm>
            <a:off x="0" y="6591709"/>
            <a:ext cx="9032488" cy="215444"/>
          </a:xfrm>
          <a:prstGeom prst="rect">
            <a:avLst/>
          </a:prstGeom>
          <a:noFill/>
        </p:spPr>
        <p:txBody>
          <a:bodyPr wrap="square" rtlCol="0">
            <a:spAutoFit/>
          </a:bodyPr>
          <a:lstStyle/>
          <a:p>
            <a:pPr algn="l"/>
            <a:r>
              <a:rPr lang="de-DE" sz="800" dirty="0"/>
              <a:t>Mareike Beer: „Berufliche Rehabilitation und inklusive Ausbildung - </a:t>
            </a:r>
            <a:r>
              <a:rPr lang="de-DE" sz="800" dirty="0" err="1"/>
              <a:t>Gatekeepingprozesse</a:t>
            </a:r>
            <a:r>
              <a:rPr lang="de-DE" sz="800" dirty="0"/>
              <a:t> am Übergang Schule-Berufsausbildung aus Sicht von Auszubildenden mit Lernbeeinträchtigungen“</a:t>
            </a:r>
          </a:p>
        </p:txBody>
      </p:sp>
    </p:spTree>
    <p:extLst>
      <p:ext uri="{BB962C8B-B14F-4D97-AF65-F5344CB8AC3E}">
        <p14:creationId xmlns:p14="http://schemas.microsoft.com/office/powerpoint/2010/main" val="559261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0F591-5DE0-E144-BA79-4AF39313D98D}"/>
              </a:ext>
            </a:extLst>
          </p:cNvPr>
          <p:cNvSpPr>
            <a:spLocks noGrp="1"/>
          </p:cNvSpPr>
          <p:nvPr>
            <p:ph type="title"/>
          </p:nvPr>
        </p:nvSpPr>
        <p:spPr>
          <a:xfrm>
            <a:off x="2525751" y="115705"/>
            <a:ext cx="5849369" cy="653287"/>
          </a:xfrm>
        </p:spPr>
        <p:txBody>
          <a:bodyPr>
            <a:normAutofit/>
          </a:bodyPr>
          <a:lstStyle/>
          <a:p>
            <a:r>
              <a:rPr lang="de-DE" dirty="0"/>
              <a:t>Das Sample: 18 Interviews</a:t>
            </a:r>
            <a:endParaRPr lang="de-DE" sz="2800" dirty="0"/>
          </a:p>
        </p:txBody>
      </p:sp>
      <p:sp>
        <p:nvSpPr>
          <p:cNvPr id="3" name="Inhaltsplatzhalter 2">
            <a:extLst>
              <a:ext uri="{FF2B5EF4-FFF2-40B4-BE49-F238E27FC236}">
                <a16:creationId xmlns:a16="http://schemas.microsoft.com/office/drawing/2014/main" id="{8122820D-6E30-4D4B-98D5-D84F124B6C46}"/>
              </a:ext>
            </a:extLst>
          </p:cNvPr>
          <p:cNvSpPr>
            <a:spLocks noGrp="1"/>
          </p:cNvSpPr>
          <p:nvPr>
            <p:ph idx="1"/>
          </p:nvPr>
        </p:nvSpPr>
        <p:spPr>
          <a:xfrm>
            <a:off x="336740" y="1124712"/>
            <a:ext cx="8459788" cy="4983480"/>
          </a:xfrm>
        </p:spPr>
        <p:txBody>
          <a:bodyPr>
            <a:normAutofit/>
          </a:bodyPr>
          <a:lstStyle/>
          <a:p>
            <a:pPr marL="0" indent="0">
              <a:buNone/>
            </a:pPr>
            <a:r>
              <a:rPr lang="de-DE" dirty="0"/>
              <a:t> </a:t>
            </a:r>
          </a:p>
          <a:p>
            <a:endParaRPr lang="de-DE" sz="1600" dirty="0"/>
          </a:p>
        </p:txBody>
      </p:sp>
      <p:pic>
        <p:nvPicPr>
          <p:cNvPr id="9" name="Grafik 8"/>
          <p:cNvPicPr>
            <a:picLocks noChangeAspect="1"/>
          </p:cNvPicPr>
          <p:nvPr/>
        </p:nvPicPr>
        <p:blipFill>
          <a:blip r:embed="rId2"/>
          <a:stretch>
            <a:fillRect/>
          </a:stretch>
        </p:blipFill>
        <p:spPr>
          <a:xfrm>
            <a:off x="300624" y="1124712"/>
            <a:ext cx="8407619" cy="5265204"/>
          </a:xfrm>
          <a:prstGeom prst="rect">
            <a:avLst/>
          </a:prstGeom>
        </p:spPr>
      </p:pic>
      <p:sp>
        <p:nvSpPr>
          <p:cNvPr id="10" name="Textfeld 9"/>
          <p:cNvSpPr txBox="1"/>
          <p:nvPr/>
        </p:nvSpPr>
        <p:spPr>
          <a:xfrm>
            <a:off x="0" y="6591709"/>
            <a:ext cx="9032488" cy="215444"/>
          </a:xfrm>
          <a:prstGeom prst="rect">
            <a:avLst/>
          </a:prstGeom>
          <a:noFill/>
        </p:spPr>
        <p:txBody>
          <a:bodyPr wrap="square" rtlCol="0">
            <a:spAutoFit/>
          </a:bodyPr>
          <a:lstStyle/>
          <a:p>
            <a:pPr algn="l"/>
            <a:r>
              <a:rPr lang="de-DE" sz="800" dirty="0"/>
              <a:t>Mareike Beer: „Berufliche Rehabilitation und inklusive Ausbildung - </a:t>
            </a:r>
            <a:r>
              <a:rPr lang="de-DE" sz="800" dirty="0" err="1"/>
              <a:t>Gatekeepingprozesse</a:t>
            </a:r>
            <a:r>
              <a:rPr lang="de-DE" sz="800" dirty="0"/>
              <a:t> am Übergang Schule-Berufsausbildung aus Sicht von Auszubildenden mit Lernbeeinträchtigungen“</a:t>
            </a:r>
          </a:p>
        </p:txBody>
      </p:sp>
    </p:spTree>
    <p:extLst>
      <p:ext uri="{BB962C8B-B14F-4D97-AF65-F5344CB8AC3E}">
        <p14:creationId xmlns:p14="http://schemas.microsoft.com/office/powerpoint/2010/main" val="1179737103"/>
      </p:ext>
    </p:extLst>
  </p:cSld>
  <p:clrMapOvr>
    <a:masterClrMapping/>
  </p:clrMapOvr>
  <p:transition>
    <p:fade/>
  </p:transition>
</p:sld>
</file>

<file path=ppt/theme/theme1.xml><?xml version="1.0" encoding="utf-8"?>
<a:theme xmlns:a="http://schemas.openxmlformats.org/drawingml/2006/main" name="Larissa">
  <a:themeElements>
    <a:clrScheme name="Larissa 4">
      <a:dk1>
        <a:srgbClr val="000000"/>
      </a:dk1>
      <a:lt1>
        <a:srgbClr val="FFFFFF"/>
      </a:lt1>
      <a:dk2>
        <a:srgbClr val="000000"/>
      </a:dk2>
      <a:lt2>
        <a:srgbClr val="808080"/>
      </a:lt2>
      <a:accent1>
        <a:srgbClr val="CFD1D2"/>
      </a:accent1>
      <a:accent2>
        <a:srgbClr val="980528"/>
      </a:accent2>
      <a:accent3>
        <a:srgbClr val="FFFFFF"/>
      </a:accent3>
      <a:accent4>
        <a:srgbClr val="000000"/>
      </a:accent4>
      <a:accent5>
        <a:srgbClr val="E4E5E5"/>
      </a:accent5>
      <a:accent6>
        <a:srgbClr val="890423"/>
      </a:accent6>
      <a:hlink>
        <a:srgbClr val="000000"/>
      </a:hlink>
      <a:folHlink>
        <a:srgbClr val="000000"/>
      </a:folHlink>
    </a:clrScheme>
    <a:fontScheme name="Larissa">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altLang="de-DE"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altLang="de-DE" sz="1100" b="0" i="0" u="none" strike="noStrike" cap="none" normalizeH="0" baseline="0" smtClean="0">
            <a:ln>
              <a:noFill/>
            </a:ln>
            <a:solidFill>
              <a:schemeClr val="tx1"/>
            </a:solidFill>
            <a:effectLst/>
            <a:latin typeface="Arial" charset="0"/>
          </a:defRPr>
        </a:defPPr>
      </a:lstStyle>
    </a:lnDef>
  </a:objectDefaults>
  <a:extraClrSchemeLst>
    <a:extraClrScheme>
      <a:clrScheme name="Larissa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3">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808080"/>
        </a:lt2>
        <a:accent1>
          <a:srgbClr val="CFD1D2"/>
        </a:accent1>
        <a:accent2>
          <a:srgbClr val="980528"/>
        </a:accent2>
        <a:accent3>
          <a:srgbClr val="FFFFFF"/>
        </a:accent3>
        <a:accent4>
          <a:srgbClr val="000000"/>
        </a:accent4>
        <a:accent5>
          <a:srgbClr val="E4E5E5"/>
        </a:accent5>
        <a:accent6>
          <a:srgbClr val="890423"/>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OS" id="{248ED671-BED1-A043-8303-B2FF85A0F641}" vid="{398E709A-F329-E943-943C-3D00B5B4E587}"/>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Larissa</Template>
  <TotalTime>0</TotalTime>
  <Words>1965</Words>
  <Application>Microsoft Office PowerPoint</Application>
  <PresentationFormat>Bildschirmpräsentation (4:3)</PresentationFormat>
  <Paragraphs>128</Paragraphs>
  <Slides>17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Arial</vt:lpstr>
      <vt:lpstr>Symbol</vt:lpstr>
      <vt:lpstr>Times New Roman</vt:lpstr>
      <vt:lpstr>Wingdings</vt:lpstr>
      <vt:lpstr>Larissa</vt:lpstr>
      <vt:lpstr>    Mareike Beer  Berufliche Rehabilitation und inklusive Ausbildung - Gatekeepingprozesse am Übergang Schule-Berufsausbildung aus Sicht von Auszubildenden mit Lernbeeinträchtigungen  </vt:lpstr>
      <vt:lpstr>Einordnung des Themas</vt:lpstr>
      <vt:lpstr>PowerPoint-Präsentation</vt:lpstr>
      <vt:lpstr>PowerPoint-Präsentation</vt:lpstr>
      <vt:lpstr>PowerPoint-Präsentation</vt:lpstr>
      <vt:lpstr>PowerPoint-Präsentation</vt:lpstr>
      <vt:lpstr>PowerPoint-Präsentation</vt:lpstr>
      <vt:lpstr>PowerPoint-Präsentation</vt:lpstr>
      <vt:lpstr>Das Sample: 18 Interviews</vt:lpstr>
      <vt:lpstr>PowerPoint-Präsentation</vt:lpstr>
      <vt:lpstr>PowerPoint-Präsentation</vt:lpstr>
      <vt:lpstr>PowerPoint-Präsentation</vt:lpstr>
      <vt:lpstr>PowerPoint-Präsentation</vt:lpstr>
      <vt:lpstr>PowerPoint-Präsentation</vt:lpstr>
      <vt:lpstr>PowerPoint-Präsentation</vt:lpstr>
      <vt:lpstr>Literaturverweise aus dieser Präsentation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Semesterpräsentation:  Projekt XY</dc:title>
  <dc:creator>Silke Lange</dc:creator>
  <cp:lastModifiedBy>Tonia RambausekHass</cp:lastModifiedBy>
  <cp:revision>73</cp:revision>
  <dcterms:created xsi:type="dcterms:W3CDTF">2021-05-04T19:18:34Z</dcterms:created>
  <dcterms:modified xsi:type="dcterms:W3CDTF">2022-10-04T08:46:11Z</dcterms:modified>
</cp:coreProperties>
</file>