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20" r:id="rId2"/>
    <p:sldMasterId id="2147483735" r:id="rId3"/>
  </p:sldMasterIdLst>
  <p:notesMasterIdLst>
    <p:notesMasterId r:id="rId19"/>
  </p:notesMasterIdLst>
  <p:handoutMasterIdLst>
    <p:handoutMasterId r:id="rId20"/>
  </p:handoutMasterIdLst>
  <p:sldIdLst>
    <p:sldId id="269" r:id="rId4"/>
    <p:sldId id="283" r:id="rId5"/>
    <p:sldId id="277" r:id="rId6"/>
    <p:sldId id="284" r:id="rId7"/>
    <p:sldId id="287" r:id="rId8"/>
    <p:sldId id="286" r:id="rId9"/>
    <p:sldId id="288" r:id="rId10"/>
    <p:sldId id="297" r:id="rId11"/>
    <p:sldId id="290" r:id="rId12"/>
    <p:sldId id="291" r:id="rId13"/>
    <p:sldId id="302" r:id="rId14"/>
    <p:sldId id="294" r:id="rId15"/>
    <p:sldId id="295" r:id="rId16"/>
    <p:sldId id="272" r:id="rId17"/>
    <p:sldId id="296" r:id="rId18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3">
          <p15:clr>
            <a:srgbClr val="A4A3A4"/>
          </p15:clr>
        </p15:guide>
        <p15:guide id="2" orient="horz" pos="2696">
          <p15:clr>
            <a:srgbClr val="A4A3A4"/>
          </p15:clr>
        </p15:guide>
        <p15:guide id="3" pos="5434">
          <p15:clr>
            <a:srgbClr val="A4A3A4"/>
          </p15:clr>
        </p15:guide>
        <p15:guide id="4" pos="4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nefeld, Lena" initials="HL" lastIdx="3" clrIdx="0">
    <p:extLst>
      <p:ext uri="{19B8F6BF-5375-455C-9EA6-DF929625EA0E}">
        <p15:presenceInfo xmlns:p15="http://schemas.microsoft.com/office/powerpoint/2012/main" userId="Hünefeld, Lena" providerId="None"/>
      </p:ext>
    </p:extLst>
  </p:cmAuthor>
  <p:cmAuthor id="2" name="Teborg, Sophie" initials="TS" lastIdx="3" clrIdx="1">
    <p:extLst>
      <p:ext uri="{19B8F6BF-5375-455C-9EA6-DF929625EA0E}">
        <p15:presenceInfo xmlns:p15="http://schemas.microsoft.com/office/powerpoint/2012/main" userId="Teborg, Soph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0B8"/>
    <a:srgbClr val="E3F2FB"/>
    <a:srgbClr val="C8E5F7"/>
    <a:srgbClr val="ACD8F2"/>
    <a:srgbClr val="DCE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000" autoAdjust="0"/>
  </p:normalViewPr>
  <p:slideViewPr>
    <p:cSldViewPr snapToGrid="0" snapToObjects="1">
      <p:cViewPr varScale="1">
        <p:scale>
          <a:sx n="122" d="100"/>
          <a:sy n="122" d="100"/>
        </p:scale>
        <p:origin x="108" y="318"/>
      </p:cViewPr>
      <p:guideLst>
        <p:guide orient="horz" pos="843"/>
        <p:guide orient="horz" pos="2696"/>
        <p:guide pos="5434"/>
        <p:guide pos="4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FS-D\DFS\fb_1\ap\070%20Forschungskoordinierung\070%2040_Eigen-%20und%20Fremdforschung\F%202417_BIBB_BAuA_2018\AUSWERTUNGEN\Faktenbl&#228;tter_2018\Faktenblatt%2044-%20Personen%20mit%20Behinderung\Text+Abbildungen\Abb_Faktenblatt_Behinderu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35233107414254"/>
          <c:y val="1.2121825396825395E-2"/>
          <c:w val="0.73779506401040595"/>
          <c:h val="0.82953322900711635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'Abb.1 '!$B$1</c:f>
              <c:strCache>
                <c:ptCount val="1"/>
                <c:pt idx="0">
                  <c:v>Beschäftigte ohne Behinderung</c:v>
                </c:pt>
              </c:strCache>
            </c:strRef>
          </c:tx>
          <c:spPr>
            <a:solidFill>
              <a:schemeClr val="accent1"/>
            </a:solidFill>
            <a:ln w="6350" cap="flat" cmpd="sng" algn="ctr">
              <a:solidFill>
                <a:sysClr val="window" lastClr="FFFFFF">
                  <a:lumMod val="100000"/>
                </a:sysClr>
              </a:solidFill>
              <a:prstDash val="solid"/>
              <a:round/>
              <a:headEnd type="none" w="med" len="med"/>
              <a:tailEnd type="none" w="med" len="me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139-4766-96A2-23D744AE564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39-4766-96A2-23D744AE564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139-4766-96A2-23D744AE564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39-4766-96A2-23D744AE564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39-4766-96A2-23D744AE564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'Abb.1 '!$A$2:$A$6</c:f>
              <c:strCache>
                <c:ptCount val="5"/>
                <c:pt idx="0">
                  <c:v>Verschiedene Arbeiten
    gleichzeitig betreuen</c:v>
                </c:pt>
                <c:pt idx="1">
                  <c:v>Starker Termin- oder
          Leistungsdruck</c:v>
                </c:pt>
                <c:pt idx="2">
                  <c:v>    Störungen und Unterbrechungen
      bei der Arbeit</c:v>
                </c:pt>
                <c:pt idx="3">
                  <c:v>Sehr schnell 
      arbeiten</c:v>
                </c:pt>
                <c:pt idx="4">
                  <c:v>    Arbeiten an der 
           Grenze der 
Leistungsfähigkeit</c:v>
                </c:pt>
              </c:strCache>
            </c:strRef>
          </c:cat>
          <c:val>
            <c:numRef>
              <c:f>'Abb.1 '!$B$2:$B$6</c:f>
              <c:numCache>
                <c:formatCode>0.00%</c:formatCode>
                <c:ptCount val="5"/>
                <c:pt idx="0">
                  <c:v>0.60899999999999999</c:v>
                </c:pt>
                <c:pt idx="1">
                  <c:v>0.47899999999999998</c:v>
                </c:pt>
                <c:pt idx="2">
                  <c:v>0.46200000000000002</c:v>
                </c:pt>
                <c:pt idx="3">
                  <c:v>0.34100000000000003</c:v>
                </c:pt>
                <c:pt idx="4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39-4766-96A2-23D744AE564B}"/>
            </c:ext>
          </c:extLst>
        </c:ser>
        <c:ser>
          <c:idx val="2"/>
          <c:order val="1"/>
          <c:tx>
            <c:strRef>
              <c:f>'Abb.1 '!$C$1</c:f>
              <c:strCache>
                <c:ptCount val="1"/>
                <c:pt idx="0">
                  <c:v>Beschäftigte mit Behinderung</c:v>
                </c:pt>
              </c:strCache>
            </c:strRef>
          </c:tx>
          <c:spPr>
            <a:solidFill>
              <a:srgbClr val="96C7F0"/>
            </a:solidFill>
            <a:ln w="6350" cap="flat" cmpd="sng" algn="ctr">
              <a:solidFill>
                <a:sysClr val="window" lastClr="FFFFFF">
                  <a:lumMod val="100000"/>
                </a:sysClr>
              </a:solidFill>
              <a:prstDash val="solid"/>
              <a:round/>
              <a:headEnd type="none" w="med" len="med"/>
              <a:tailEnd type="none" w="med" len="me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139-4766-96A2-23D744AE564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139-4766-96A2-23D744AE564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139-4766-96A2-23D744AE564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139-4766-96A2-23D744AE564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139-4766-96A2-23D744AE564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'Abb.1 '!$A$2:$A$6</c:f>
              <c:strCache>
                <c:ptCount val="5"/>
                <c:pt idx="0">
                  <c:v>Verschiedene Arbeiten
    gleichzeitig betreuen</c:v>
                </c:pt>
                <c:pt idx="1">
                  <c:v>Starker Termin- oder
          Leistungsdruck</c:v>
                </c:pt>
                <c:pt idx="2">
                  <c:v>    Störungen und Unterbrechungen
      bei der Arbeit</c:v>
                </c:pt>
                <c:pt idx="3">
                  <c:v>Sehr schnell 
      arbeiten</c:v>
                </c:pt>
                <c:pt idx="4">
                  <c:v>    Arbeiten an der 
           Grenze der 
Leistungsfähigkeit</c:v>
                </c:pt>
              </c:strCache>
            </c:strRef>
          </c:cat>
          <c:val>
            <c:numRef>
              <c:f>'Abb.1 '!$C$2:$C$6</c:f>
              <c:numCache>
                <c:formatCode>0.00%</c:formatCode>
                <c:ptCount val="5"/>
                <c:pt idx="0">
                  <c:v>0.56100000000000005</c:v>
                </c:pt>
                <c:pt idx="1">
                  <c:v>0.47599999999999998</c:v>
                </c:pt>
                <c:pt idx="2">
                  <c:v>0.46800000000000003</c:v>
                </c:pt>
                <c:pt idx="3">
                  <c:v>0.33200000000000002</c:v>
                </c:pt>
                <c:pt idx="4">
                  <c:v>0.221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139-4766-96A2-23D744AE5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992128"/>
        <c:axId val="122993664"/>
        <c:extLst>
          <c:ext xmlns:c15="http://schemas.microsoft.com/office/drawing/2012/chart" uri="{02D57815-91ED-43cb-92C2-25804820EDAC}">
            <c15:filteredBar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2">
                      <a:lumMod val="75000"/>
                    </a:schemeClr>
                  </a:solidFill>
                  <a:ln w="6350" cap="flat" cmpd="sng" algn="ctr">
                    <a:solidFill>
                      <a:sysClr val="window" lastClr="FFFFFF">
                        <a:lumMod val="100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c:spPr>
                <c:invertIfNegative val="0"/>
                <c:dLbls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800"/>
                      </a:pPr>
                      <a:endParaRPr lang="de-D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'Abb.1 '!$A$2:$A$6</c15:sqref>
                        </c15:formulaRef>
                      </c:ext>
                    </c:extLst>
                    <c:strCache>
                      <c:ptCount val="5"/>
                      <c:pt idx="0">
                        <c:v>Verschiedene Arbeiten
    gleichzeitig betreuen</c:v>
                      </c:pt>
                      <c:pt idx="1">
                        <c:v>Starker Termin- oder
          Leistungsdruck</c:v>
                      </c:pt>
                      <c:pt idx="2">
                        <c:v>    Störungen und Unterbrechungen
      bei der Arbeit</c:v>
                      </c:pt>
                      <c:pt idx="3">
                        <c:v>Sehr schnell 
      arbeiten</c:v>
                      </c:pt>
                      <c:pt idx="4">
                        <c:v>    Arbeiten an der 
           Grenze der 
Leistungsfähigkeit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D139-4766-96A2-23D744AE564B}"/>
                  </c:ext>
                </c:extLst>
              </c15:ser>
            </c15:filteredBarSeries>
            <c15:filteredBarSeries>
              <c15:ser>
                <c:idx val="0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>
                      <a:lumMod val="50000"/>
                    </a:schemeClr>
                  </a:solidFill>
                  <a:ln w="6350" cap="flat" cmpd="sng" algn="ctr">
                    <a:solidFill>
                      <a:sysClr val="window" lastClr="FFFFFF">
                        <a:lumMod val="100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c:spPr>
                <c:invertIfNegative val="0"/>
                <c:dLbls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800"/>
                      </a:pPr>
                      <a:endParaRPr lang="de-D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'Abb.1 '!$A$2:$A$6</c15:sqref>
                        </c15:formulaRef>
                      </c:ext>
                    </c:extLst>
                    <c:strCache>
                      <c:ptCount val="5"/>
                      <c:pt idx="0">
                        <c:v>Verschiedene Arbeiten
    gleichzeitig betreuen</c:v>
                      </c:pt>
                      <c:pt idx="1">
                        <c:v>Starker Termin- oder
          Leistungsdruck</c:v>
                      </c:pt>
                      <c:pt idx="2">
                        <c:v>    Störungen und Unterbrechungen
      bei der Arbeit</c:v>
                      </c:pt>
                      <c:pt idx="3">
                        <c:v>Sehr schnell 
      arbeiten</c:v>
                      </c:pt>
                      <c:pt idx="4">
                        <c:v>    Arbeiten an der 
           Grenze der 
Leistungsfähigkeit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139-4766-96A2-23D744AE564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>
                      <a:lumMod val="75000"/>
                    </a:schemeClr>
                  </a:solidFill>
                  <a:ln w="6350" cap="flat" cmpd="sng" algn="ctr">
                    <a:solidFill>
                      <a:sysClr val="window" lastClr="FFFFFF">
                        <a:lumMod val="100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c:spPr>
                <c:invertIfNegative val="0"/>
                <c:dLbls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800"/>
                      </a:pPr>
                      <a:endParaRPr lang="de-D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'Abb.1 '!$A$2:$A$6</c15:sqref>
                        </c15:formulaRef>
                      </c:ext>
                    </c:extLst>
                    <c:strCache>
                      <c:ptCount val="5"/>
                      <c:pt idx="0">
                        <c:v>Verschiedene Arbeiten
    gleichzeitig betreuen</c:v>
                      </c:pt>
                      <c:pt idx="1">
                        <c:v>Starker Termin- oder
          Leistungsdruck</c:v>
                      </c:pt>
                      <c:pt idx="2">
                        <c:v>    Störungen und Unterbrechungen
      bei der Arbeit</c:v>
                      </c:pt>
                      <c:pt idx="3">
                        <c:v>Sehr schnell 
      arbeiten</c:v>
                      </c:pt>
                      <c:pt idx="4">
                        <c:v>    Arbeiten an der 
           Grenze der 
Leistungsfähigkeit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D139-4766-96A2-23D744AE564B}"/>
                  </c:ext>
                </c:extLst>
              </c15:ser>
            </c15:filteredBarSeries>
          </c:ext>
        </c:extLst>
      </c:barChart>
      <c:catAx>
        <c:axId val="122992128"/>
        <c:scaling>
          <c:orientation val="maxMin"/>
          <c:min val="1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de-DE"/>
          </a:p>
        </c:txPr>
        <c:crossAx val="122993664"/>
        <c:crosses val="autoZero"/>
        <c:auto val="1"/>
        <c:lblAlgn val="ctr"/>
        <c:lblOffset val="100"/>
        <c:noMultiLvlLbl val="0"/>
      </c:catAx>
      <c:valAx>
        <c:axId val="122993664"/>
        <c:scaling>
          <c:orientation val="minMax"/>
          <c:max val="1"/>
        </c:scaling>
        <c:delete val="0"/>
        <c:axPos val="b"/>
        <c:majorGridlines>
          <c:spPr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</c:spPr>
        </c:majorGridlines>
        <c:minorGridlines>
          <c:spPr>
            <a:ln>
              <a:noFill/>
            </a:ln>
          </c:spPr>
        </c:minorGridlines>
        <c:numFmt formatCode="0\ %" sourceLinked="0"/>
        <c:majorTickMark val="cross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de-DE"/>
          </a:p>
        </c:txPr>
        <c:crossAx val="122992128"/>
        <c:crosses val="max"/>
        <c:crossBetween val="between"/>
        <c:majorUnit val="0.1"/>
        <c:minorUnit val="0.1"/>
      </c:valAx>
      <c:spPr>
        <a:solidFill>
          <a:schemeClr val="bg1"/>
        </a:solidFill>
        <a:ln w="6350" cap="flat" cmpd="sng" algn="ctr">
          <a:noFill/>
          <a:prstDash val="solid"/>
          <a:round/>
          <a:headEnd type="none" w="med" len="med"/>
          <a:tailEnd type="none" w="med" len="med"/>
        </a:ln>
      </c:spPr>
    </c:plotArea>
    <c:legend>
      <c:legendPos val="b"/>
      <c:layout/>
      <c:overlay val="1"/>
      <c:spPr>
        <a:solidFill>
          <a:schemeClr val="bg1"/>
        </a:solidFill>
      </c:spPr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>
          <a:lumMod val="100000"/>
        </a:sysClr>
      </a:solidFill>
      <a:prstDash val="solid"/>
      <a:round/>
      <a:headEnd type="none" w="med" len="med"/>
      <a:tailEnd type="none" w="med" len="med"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35233107414254"/>
          <c:y val="1.2121825396825395E-2"/>
          <c:w val="0.73779506401040595"/>
          <c:h val="0.8290574764915136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A!$C$1</c:f>
              <c:strCache>
                <c:ptCount val="1"/>
                <c:pt idx="0">
                  <c:v>Beschäftigte ohne Behinderung</c:v>
                </c:pt>
              </c:strCache>
            </c:strRef>
          </c:tx>
          <c:spPr>
            <a:solidFill>
              <a:schemeClr val="accent1"/>
            </a:solidFill>
            <a:ln w="6350" cap="flat" cmpd="sng" algn="ctr">
              <a:solidFill>
                <a:sysClr val="window" lastClr="FFFFFF">
                  <a:lumMod val="100000"/>
                </a:sysClr>
              </a:solidFill>
              <a:prstDash val="solid"/>
              <a:round/>
              <a:headEnd type="none" w="med" len="med"/>
              <a:tailEnd type="none" w="med" len="me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69-4DE0-96D8-37C496C3A1E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69-4DE0-96D8-37C496C3A1E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69-4DE0-96D8-37C496C3A1E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69-4DE0-96D8-37C496C3A1E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169-4DE0-96D8-37C496C3A1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A!$A$2:$A$6</c:f>
              <c:strCache>
                <c:ptCount val="5"/>
                <c:pt idx="0">
                  <c:v>Verschiedene Arbeiten
    gleichzeitig betreuen</c:v>
                </c:pt>
                <c:pt idx="1">
                  <c:v>Starker Termin- oder
       Leistungsdruck</c:v>
                </c:pt>
                <c:pt idx="2">
                  <c:v>    Störungen und
Unterbrechungen
     bei der Arbeit</c:v>
                </c:pt>
                <c:pt idx="3">
                  <c:v>Sehr schnell 
      arbeiten</c:v>
                </c:pt>
                <c:pt idx="4">
                  <c:v>    Arbeiten an der 
           Grenze der 
Leistungsfähigkeit</c:v>
                </c:pt>
              </c:strCache>
            </c:strRef>
          </c:cat>
          <c:val>
            <c:numRef>
              <c:f>A!$C$2:$C$6</c:f>
              <c:numCache>
                <c:formatCode>0%</c:formatCode>
                <c:ptCount val="5"/>
                <c:pt idx="0">
                  <c:v>0.32200000000000001</c:v>
                </c:pt>
                <c:pt idx="1">
                  <c:v>0.66500000000000004</c:v>
                </c:pt>
                <c:pt idx="2">
                  <c:v>0.59599999999999997</c:v>
                </c:pt>
                <c:pt idx="3">
                  <c:v>0.50600000000000001</c:v>
                </c:pt>
                <c:pt idx="4">
                  <c:v>0.78400000000000003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69-4DE0-96D8-37C496C3A1E8}"/>
            </c:ext>
          </c:extLst>
        </c:ser>
        <c:ser>
          <c:idx val="3"/>
          <c:order val="1"/>
          <c:tx>
            <c:strRef>
              <c:f>A!$B$1</c:f>
              <c:strCache>
                <c:ptCount val="1"/>
                <c:pt idx="0">
                  <c:v>Beschäftigte mit Behinderung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6350" cap="flat" cmpd="sng" algn="ctr">
              <a:solidFill>
                <a:sysClr val="window" lastClr="FFFFFF">
                  <a:lumMod val="100000"/>
                </a:sysClr>
              </a:solidFill>
              <a:prstDash val="solid"/>
              <a:round/>
              <a:headEnd type="none" w="med" len="med"/>
              <a:tailEnd type="none" w="med" len="me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169-4DE0-96D8-37C496C3A1E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169-4DE0-96D8-37C496C3A1E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169-4DE0-96D8-37C496C3A1E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169-4DE0-96D8-37C496C3A1E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169-4DE0-96D8-37C496C3A1E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A!$A$2:$A$6</c:f>
              <c:strCache>
                <c:ptCount val="5"/>
                <c:pt idx="0">
                  <c:v>Verschiedene Arbeiten
    gleichzeitig betreuen</c:v>
                </c:pt>
                <c:pt idx="1">
                  <c:v>Starker Termin- oder
       Leistungsdruck</c:v>
                </c:pt>
                <c:pt idx="2">
                  <c:v>    Störungen und
Unterbrechungen
     bei der Arbeit</c:v>
                </c:pt>
                <c:pt idx="3">
                  <c:v>Sehr schnell 
      arbeiten</c:v>
                </c:pt>
                <c:pt idx="4">
                  <c:v>    Arbeiten an der 
           Grenze der 
Leistungsfähigkeit</c:v>
                </c:pt>
              </c:strCache>
            </c:strRef>
          </c:cat>
          <c:val>
            <c:numRef>
              <c:f>A!$B$2:$B$6</c:f>
              <c:numCache>
                <c:formatCode>0%</c:formatCode>
                <c:ptCount val="5"/>
                <c:pt idx="0">
                  <c:v>0.39600000000000002</c:v>
                </c:pt>
                <c:pt idx="1">
                  <c:v>0.71699999999999997</c:v>
                </c:pt>
                <c:pt idx="2">
                  <c:v>0.63800000000000001</c:v>
                </c:pt>
                <c:pt idx="3">
                  <c:v>0.60699999999999998</c:v>
                </c:pt>
                <c:pt idx="4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169-4DE0-96D8-37C496C3A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992128"/>
        <c:axId val="122993664"/>
        <c:extLst>
          <c:ext xmlns:c15="http://schemas.microsoft.com/office/drawing/2012/chart" uri="{02D57815-91ED-43cb-92C2-25804820EDAC}">
            <c15:filteredBar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2">
                      <a:lumMod val="75000"/>
                    </a:schemeClr>
                  </a:solidFill>
                  <a:ln w="6350" cap="flat" cmpd="sng" algn="ctr">
                    <a:solidFill>
                      <a:sysClr val="window" lastClr="FFFFFF">
                        <a:lumMod val="100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c:spPr>
                <c:invertIfNegative val="0"/>
                <c:dLbls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800"/>
                      </a:pPr>
                      <a:endParaRPr lang="de-D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A!$A$2:$A$6</c15:sqref>
                        </c15:formulaRef>
                      </c:ext>
                    </c:extLst>
                    <c:strCache>
                      <c:ptCount val="5"/>
                      <c:pt idx="0">
                        <c:v>Verschiedene Arbeiten
    gleichzeitig betreuen</c:v>
                      </c:pt>
                      <c:pt idx="1">
                        <c:v>Starker Termin- oder
       Leistungsdruck</c:v>
                      </c:pt>
                      <c:pt idx="2">
                        <c:v>    Störungen und
Unterbrechungen
     bei der Arbeit</c:v>
                      </c:pt>
                      <c:pt idx="3">
                        <c:v>Sehr schnell 
      arbeiten</c:v>
                      </c:pt>
                      <c:pt idx="4">
                        <c:v>    Arbeiten an der 
           Grenze der 
Leistungsfähigkeit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A169-4DE0-96D8-37C496C3A1E8}"/>
                  </c:ext>
                </c:extLst>
              </c15:ser>
            </c15:filteredBarSeries>
            <c15:filteredBarSeries>
              <c15:ser>
                <c:idx val="0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>
                      <a:lumMod val="50000"/>
                    </a:schemeClr>
                  </a:solidFill>
                  <a:ln w="6350" cap="flat" cmpd="sng" algn="ctr">
                    <a:solidFill>
                      <a:sysClr val="window" lastClr="FFFFFF">
                        <a:lumMod val="100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c:spPr>
                <c:invertIfNegative val="0"/>
                <c:dLbls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800"/>
                      </a:pPr>
                      <a:endParaRPr lang="de-D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A!$A$2:$A$6</c15:sqref>
                        </c15:formulaRef>
                      </c:ext>
                    </c:extLst>
                    <c:strCache>
                      <c:ptCount val="5"/>
                      <c:pt idx="0">
                        <c:v>Verschiedene Arbeiten
    gleichzeitig betreuen</c:v>
                      </c:pt>
                      <c:pt idx="1">
                        <c:v>Starker Termin- oder
       Leistungsdruck</c:v>
                      </c:pt>
                      <c:pt idx="2">
                        <c:v>    Störungen und
Unterbrechungen
     bei der Arbeit</c:v>
                      </c:pt>
                      <c:pt idx="3">
                        <c:v>Sehr schnell 
      arbeiten</c:v>
                      </c:pt>
                      <c:pt idx="4">
                        <c:v>    Arbeiten an der 
           Grenze der 
Leistungsfähigkeit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A169-4DE0-96D8-37C496C3A1E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>
                      <a:lumMod val="75000"/>
                    </a:schemeClr>
                  </a:solidFill>
                  <a:ln w="6350" cap="flat" cmpd="sng" algn="ctr">
                    <a:solidFill>
                      <a:sysClr val="window" lastClr="FFFFFF">
                        <a:lumMod val="100000"/>
                      </a:sys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c:spPr>
                <c:invertIfNegative val="0"/>
                <c:dLbls>
                  <c:numFmt formatCode="#,##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800"/>
                      </a:pPr>
                      <a:endParaRPr lang="de-D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A!$A$2:$A$6</c15:sqref>
                        </c15:formulaRef>
                      </c:ext>
                    </c:extLst>
                    <c:strCache>
                      <c:ptCount val="5"/>
                      <c:pt idx="0">
                        <c:v>Verschiedene Arbeiten
    gleichzeitig betreuen</c:v>
                      </c:pt>
                      <c:pt idx="1">
                        <c:v>Starker Termin- oder
       Leistungsdruck</c:v>
                      </c:pt>
                      <c:pt idx="2">
                        <c:v>    Störungen und
Unterbrechungen
     bei der Arbeit</c:v>
                      </c:pt>
                      <c:pt idx="3">
                        <c:v>Sehr schnell 
      arbeiten</c:v>
                      </c:pt>
                      <c:pt idx="4">
                        <c:v>    Arbeiten an der 
           Grenze der 
Leistungsfähigkeit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Arbeitsintensität!#REF!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A169-4DE0-96D8-37C496C3A1E8}"/>
                  </c:ext>
                </c:extLst>
              </c15:ser>
            </c15:filteredBarSeries>
          </c:ext>
        </c:extLst>
      </c:barChart>
      <c:catAx>
        <c:axId val="122992128"/>
        <c:scaling>
          <c:orientation val="maxMin"/>
          <c:min val="1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/>
            </a:pPr>
            <a:endParaRPr lang="de-DE"/>
          </a:p>
        </c:txPr>
        <c:crossAx val="122993664"/>
        <c:crosses val="autoZero"/>
        <c:auto val="0"/>
        <c:lblAlgn val="ctr"/>
        <c:lblOffset val="100"/>
        <c:tickLblSkip val="1"/>
        <c:noMultiLvlLbl val="0"/>
      </c:catAx>
      <c:valAx>
        <c:axId val="122993664"/>
        <c:scaling>
          <c:orientation val="minMax"/>
        </c:scaling>
        <c:delete val="0"/>
        <c:axPos val="b"/>
        <c:majorGridlines>
          <c:spPr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</c:spPr>
        </c:majorGridlines>
        <c:numFmt formatCode="0\ %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de-DE"/>
          </a:p>
        </c:txPr>
        <c:crossAx val="122992128"/>
        <c:crosses val="max"/>
        <c:crossBetween val="between"/>
        <c:minorUnit val="0.1"/>
      </c:valAx>
      <c:spPr>
        <a:solidFill>
          <a:schemeClr val="bg1"/>
        </a:solidFill>
        <a:ln w="6350" cap="flat" cmpd="sng" algn="ctr">
          <a:noFill/>
          <a:prstDash val="solid"/>
          <a:round/>
          <a:headEnd type="none" w="med" len="med"/>
          <a:tailEnd type="none" w="med" len="med"/>
        </a:ln>
      </c:spPr>
    </c:plotArea>
    <c:legend>
      <c:legendPos val="b"/>
      <c:layout/>
      <c:overlay val="1"/>
      <c:spPr>
        <a:solidFill>
          <a:schemeClr val="bg1"/>
        </a:solidFill>
      </c:spPr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>
          <a:lumMod val="100000"/>
        </a:sysClr>
      </a:solidFill>
      <a:prstDash val="solid"/>
      <a:round/>
      <a:headEnd type="none" w="med" len="med"/>
      <a:tailEnd type="none" w="med" len="med"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044629727031695"/>
          <c:y val="1.4685641980815579E-2"/>
          <c:w val="0.55517477807236937"/>
          <c:h val="0.861312613087393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'Abb. 2'!$C$1</c:f>
              <c:strCache>
                <c:ptCount val="1"/>
                <c:pt idx="0">
                  <c:v>Beschäftigte mit Behinderung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'Abb. 2'!$A$2:$B$8</c:f>
              <c:multiLvlStrCache>
                <c:ptCount val="7"/>
                <c:lvl>
                  <c:pt idx="0">
                    <c:v>Hilfe/Unterstützung von direkten Vorgesetzten</c:v>
                  </c:pt>
                  <c:pt idx="1">
                    <c:v>Hilfe/Unterstützung von Kolleg/-innen</c:v>
                  </c:pt>
                  <c:pt idx="2">
                    <c:v>Am Arbeitsplatz Teil einer Gemeinschaft</c:v>
                  </c:pt>
                  <c:pt idx="3">
                    <c:v>Gute Zusammenarbeit mit Kolleg/-innen</c:v>
                  </c:pt>
                  <c:pt idx="4">
                    <c:v>Einfluss auf die Arbeitsmenge</c:v>
                  </c:pt>
                  <c:pt idx="5">
                    <c:v>Selbst entscheiden, wann Pause </c:v>
                  </c:pt>
                  <c:pt idx="6">
                    <c:v>Eigene Arbeit selbst planen und einteilen</c:v>
                  </c:pt>
                </c:lvl>
                <c:lvl>
                  <c:pt idx="0">
                    <c:v>Soziale Unterstützung </c:v>
                  </c:pt>
                  <c:pt idx="4">
                    <c:v>Handlungsspielraum</c:v>
                  </c:pt>
                </c:lvl>
              </c:multiLvlStrCache>
            </c:multiLvlStrRef>
          </c:cat>
          <c:val>
            <c:numRef>
              <c:f>'Abb. 2'!$C$2:$C$8</c:f>
              <c:numCache>
                <c:formatCode>###0</c:formatCode>
                <c:ptCount val="7"/>
                <c:pt idx="0">
                  <c:v>52.942660185682286</c:v>
                </c:pt>
                <c:pt idx="1">
                  <c:v>72.913366119962532</c:v>
                </c:pt>
                <c:pt idx="2">
                  <c:v>74.504943032222741</c:v>
                </c:pt>
                <c:pt idx="3">
                  <c:v>81.992401173174073</c:v>
                </c:pt>
                <c:pt idx="4">
                  <c:v>30.062354121107514</c:v>
                </c:pt>
                <c:pt idx="5">
                  <c:v>57.364055750364685</c:v>
                </c:pt>
                <c:pt idx="6">
                  <c:v>59.531092842883496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1-412F-9B9F-54C7B9A7F6ED}"/>
            </c:ext>
          </c:extLst>
        </c:ser>
        <c:ser>
          <c:idx val="1"/>
          <c:order val="1"/>
          <c:tx>
            <c:strRef>
              <c:f>'Abb. 2'!$D$1</c:f>
              <c:strCache>
                <c:ptCount val="1"/>
                <c:pt idx="0">
                  <c:v>Beschäftigte ohne Behinderung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'Abb. 2'!$A$2:$B$8</c:f>
              <c:multiLvlStrCache>
                <c:ptCount val="7"/>
                <c:lvl>
                  <c:pt idx="0">
                    <c:v>Hilfe/Unterstützung von direkten Vorgesetzten</c:v>
                  </c:pt>
                  <c:pt idx="1">
                    <c:v>Hilfe/Unterstützung von Kolleg/-innen</c:v>
                  </c:pt>
                  <c:pt idx="2">
                    <c:v>Am Arbeitsplatz Teil einer Gemeinschaft</c:v>
                  </c:pt>
                  <c:pt idx="3">
                    <c:v>Gute Zusammenarbeit mit Kolleg/-innen</c:v>
                  </c:pt>
                  <c:pt idx="4">
                    <c:v>Einfluss auf die Arbeitsmenge</c:v>
                  </c:pt>
                  <c:pt idx="5">
                    <c:v>Selbst entscheiden, wann Pause </c:v>
                  </c:pt>
                  <c:pt idx="6">
                    <c:v>Eigene Arbeit selbst planen und einteilen</c:v>
                  </c:pt>
                </c:lvl>
                <c:lvl>
                  <c:pt idx="0">
                    <c:v>Soziale Unterstützung </c:v>
                  </c:pt>
                  <c:pt idx="4">
                    <c:v>Handlungsspielraum</c:v>
                  </c:pt>
                </c:lvl>
              </c:multiLvlStrCache>
            </c:multiLvlStrRef>
          </c:cat>
          <c:val>
            <c:numRef>
              <c:f>'Abb. 2'!$D$2:$D$8</c:f>
              <c:numCache>
                <c:formatCode>###0</c:formatCode>
                <c:ptCount val="7"/>
                <c:pt idx="0">
                  <c:v>59.481318737425163</c:v>
                </c:pt>
                <c:pt idx="1">
                  <c:v>79.755632993846532</c:v>
                </c:pt>
                <c:pt idx="2">
                  <c:v>80.592772953862166</c:v>
                </c:pt>
                <c:pt idx="3">
                  <c:v>86.712546438472188</c:v>
                </c:pt>
                <c:pt idx="4">
                  <c:v>29.060893171055618</c:v>
                </c:pt>
                <c:pt idx="5">
                  <c:v>62.346825483551115</c:v>
                </c:pt>
                <c:pt idx="6">
                  <c:v>64.503071769494667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91-412F-9B9F-54C7B9A7F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43293368"/>
        <c:axId val="743295008"/>
      </c:barChart>
      <c:catAx>
        <c:axId val="743293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43295008"/>
        <c:crossesAt val="0"/>
        <c:auto val="1"/>
        <c:lblAlgn val="ctr"/>
        <c:lblOffset val="100"/>
        <c:noMultiLvlLbl val="0"/>
      </c:catAx>
      <c:valAx>
        <c:axId val="743295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\ &quot;%&quot;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743293368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561757520670608"/>
          <c:y val="0.93735388436675826"/>
          <c:w val="0.54876472553377753"/>
          <c:h val="6.2646115633241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34DBE-7C76-8A40-A829-ED2EE94B906C}" type="datetimeFigureOut">
              <a:rPr lang="de-DE" smtClean="0"/>
              <a:pPr/>
              <a:t>29.09.2022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D7FC3-807B-264F-962F-42CAF8B337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4676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65498-9C31-4E45-A3DA-6B6F53512774}" type="datetimeFigureOut">
              <a:rPr lang="de-DE" smtClean="0"/>
              <a:pPr/>
              <a:t>29.09.2022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C1839-681B-5F46-B56F-598B9796F25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80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56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15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42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Beispiel für Gestaltung:</a:t>
            </a:r>
          </a:p>
          <a:p>
            <a:r>
              <a:rPr lang="de-DE" dirty="0" smtClean="0">
                <a:effectLst/>
              </a:rPr>
              <a:t>So können gesundheitliche Probleme mithilfe flexibler Arbeitszeiten und –orte besser gehandhabt werden (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Baumgärtner et al., 2015</a:t>
            </a:r>
            <a:r>
              <a:rPr lang="de-DE" dirty="0" smtClean="0">
                <a:effectLst/>
              </a:rPr>
              <a:t>) oder Anpassungen am Arbeitsplatz die Ausführung bestimmter Tätigkeiten ermöglichen. </a:t>
            </a:r>
            <a:r>
              <a:rPr lang="de-DE" sz="1200" dirty="0" smtClean="0">
                <a:effectLst/>
              </a:rPr>
              <a:t> </a:t>
            </a:r>
            <a:endParaRPr lang="de-DE" dirty="0" smtClean="0">
              <a:effectLst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Noch ein Beispiel?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Datenlücke: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Zwar liegen mit der „Repräsentativbefragung zur Teilhabe von Menschen mit Behinderungen“ (kurz Teilhabebefragung, BMAS) und verschiedenen Haushalts- und Erwerbstätigenbefragungen (z. B. SOEP, Mikrozensus, GEDA, BIBB/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BAuA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-Erwerbstätigenbefragung) Daten zur Arbeitssituation von Menschen mit Beeinträchtigungen vor. Allerdings stoßen auch diese Befragungen für eine umfassende Beschreibung der Qualität der Beteiligung am Erwerbsleben in Deutschland bislang an ihre Grenzen.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Verwertungslücke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bzw. was zeigen bisherige Studien: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verfügbaren Studienergebnisse weisen allerdings darauf hin, dass die psychosozialen Arbeitsbedingungen von Menschen mit Behinderung systematisch schlechter sind als die von Menschen ohne Behinderung (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LaMontagne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2016).  </a:t>
            </a:r>
            <a:r>
              <a:rPr lang="de-DE" dirty="0" smtClean="0">
                <a:effectLst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dirty="0" smtClean="0"/>
          </a:p>
          <a:p>
            <a:endParaRPr lang="de-DE" dirty="0" smtClean="0"/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Weiteren kommen Studien wiederholt zu dem Ergebnis, dass Menschen mit Beeinträchtigungen weniger verdienen, häufiger wirtschaftliche Sorgen haben und häufiger in atypischen Beschäftigungsverhältnissen arbeiten als Menschen ohne Beeinträchtigungen (BMAS 2021).</a:t>
            </a:r>
            <a:endParaRPr lang="de-DE" dirty="0" smtClean="0"/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Gestaltungslücke: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Damit ist ebenfalls offen, wie es um die Qualität der Teilhabe auf dem Arbeitsmarkt steht und welche Gestaltungspotentiale bislang noch ungenutzt sind.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Beispiel für Gestaltung:</a:t>
            </a:r>
          </a:p>
          <a:p>
            <a:r>
              <a:rPr lang="de-DE" dirty="0" smtClean="0">
                <a:effectLst/>
              </a:rPr>
              <a:t>So können gesundheitliche Probleme mithilfe flexibler Arbeitszeiten und –orte besser gehandhabt werden (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Baumgärtner et al., 2015</a:t>
            </a:r>
            <a:r>
              <a:rPr lang="de-DE" dirty="0" smtClean="0">
                <a:effectLst/>
              </a:rPr>
              <a:t>) oder Anpassungen am Arbeitsplatz die Ausführung bestimmter Tätigkeiten ermöglichen. </a:t>
            </a:r>
            <a:r>
              <a:rPr lang="de-DE" sz="1200" dirty="0" smtClean="0">
                <a:effectLst/>
              </a:rPr>
              <a:t> </a:t>
            </a:r>
            <a:endParaRPr lang="de-DE" dirty="0" smtClean="0">
              <a:effectLst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Noch ein Beispiel?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Datenlücke: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Zwar liegen mit der „Repräsentativbefragung zur Teilhabe von Menschen mit Behinderungen“ (kurz Teilhabebefragung, BMAS) und verschiedenen Haushalts- und Erwerbstätigenbefragungen (z. B. SOEP, Mikrozensus, GEDA, BIBB/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BAuA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-Erwerbstätigenbefragung) Daten zur Arbeitssituation von Menschen mit Beeinträchtigungen vor. Allerdings stoßen auch diese Befragungen für eine umfassende Beschreibung der Qualität der Beteiligung am Erwerbsleben in Deutschland bislang an ihre Grenzen.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Verwertungslücke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bzw. was zeigen bisherige Studien: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verfügbaren Studienergebnisse weisen allerdings darauf hin, dass die psychosozialen Arbeitsbedingungen von Menschen mit Behinderung systematisch schlechter sind als die von Menschen ohne Behinderung (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LaMontagne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2016).  </a:t>
            </a:r>
            <a:r>
              <a:rPr lang="de-DE" dirty="0" smtClean="0">
                <a:effectLst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dirty="0" smtClean="0"/>
          </a:p>
          <a:p>
            <a:endParaRPr lang="de-DE" dirty="0" smtClean="0"/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Weiteren kommen Studien wiederholt zu dem Ergebnis, dass Menschen mit Beeinträchtigungen weniger verdienen, häufiger wirtschaftliche Sorgen haben und häufiger in atypischen Beschäftigungsverhältnissen arbeiten als Menschen ohne Beeinträchtigungen (BMAS 2021).</a:t>
            </a:r>
            <a:endParaRPr lang="de-DE" dirty="0" smtClean="0"/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Gestaltungslücke: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Damit ist ebenfalls offen, wie es um die Qualität der Teilhabe auf dem Arbeitsmarkt steht und welche Gestaltungspotentiale bislang noch ungenutzt sind.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4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025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746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019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C1839-681B-5F46-B56F-598B9796F25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49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au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PPT_Logo_groß_S1_nL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557" y="1252203"/>
            <a:ext cx="6528000" cy="2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9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ua Tabelle/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Folientitel Tabelle/Diagramm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716400" y="4806000"/>
            <a:ext cx="936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908000" y="4806000"/>
            <a:ext cx="4698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237600" y="4806000"/>
            <a:ext cx="403200" cy="273844"/>
          </a:xfrm>
          <a:prstGeom prst="rect">
            <a:avLst/>
          </a:prstGeom>
        </p:spPr>
        <p:txBody>
          <a:bodyPr/>
          <a:lstStyle/>
          <a:p>
            <a:fld id="{0EC98677-B2D0-CE4F-80A5-D755685D849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40800" y="4275218"/>
            <a:ext cx="7966800" cy="2889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358775" algn="l"/>
              </a:tabLst>
              <a:defRPr sz="13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Bildunterschrift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358775" algn="l"/>
              </a:tabLst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0400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aua Foli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40800" y="1134000"/>
            <a:ext cx="7920000" cy="339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200" b="1" spc="50">
                <a:solidFill>
                  <a:schemeClr val="tx2"/>
                </a:solidFill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200" spc="5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262800" indent="-26280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 typeface="Symbol" charset="2"/>
              <a:buChar char="-"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lnSpc>
                <a:spcPts val="2400"/>
              </a:lnSpc>
              <a:spcAft>
                <a:spcPts val="1000"/>
              </a:spcAft>
              <a:defRPr sz="2200"/>
            </a:lvl4pPr>
            <a:lvl5pPr marL="0" indent="0">
              <a:lnSpc>
                <a:spcPts val="2400"/>
              </a:lnSpc>
              <a:spcAft>
                <a:spcPts val="1000"/>
              </a:spcAft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Erste Ebene Text</a:t>
            </a:r>
          </a:p>
          <a:p>
            <a:pPr lvl="1"/>
            <a:r>
              <a:rPr lang="de-DE" dirty="0" smtClean="0"/>
              <a:t>Zweite Ebene Text</a:t>
            </a:r>
          </a:p>
          <a:p>
            <a:pPr lvl="2"/>
            <a:r>
              <a:rPr lang="de-DE" dirty="0" smtClean="0"/>
              <a:t>Dritte Ebene Text 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65529BA-0F97-8D49-9840-15029A870B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8833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Baua Foli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65529BA-0F97-8D49-9840-15029A870B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40800" y="1134000"/>
            <a:ext cx="7920000" cy="339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200" b="1" spc="50">
                <a:solidFill>
                  <a:schemeClr val="tx2"/>
                </a:solidFill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200" spc="5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262800" indent="-26280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 typeface="Symbol" charset="2"/>
              <a:buChar char="-"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lnSpc>
                <a:spcPts val="2400"/>
              </a:lnSpc>
              <a:spcAft>
                <a:spcPts val="1000"/>
              </a:spcAft>
              <a:defRPr sz="2200"/>
            </a:lvl4pPr>
            <a:lvl5pPr marL="0" indent="0">
              <a:lnSpc>
                <a:spcPts val="2400"/>
              </a:lnSpc>
              <a:spcAft>
                <a:spcPts val="1000"/>
              </a:spcAft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Erste Ebene Text</a:t>
            </a:r>
          </a:p>
          <a:p>
            <a:pPr lvl="1"/>
            <a:r>
              <a:rPr lang="de-DE" dirty="0" smtClean="0"/>
              <a:t>Zweite Ebene Text</a:t>
            </a:r>
          </a:p>
          <a:p>
            <a:pPr lvl="2"/>
            <a:r>
              <a:rPr lang="de-DE" dirty="0" smtClean="0"/>
              <a:t>Dritte Ebene Text </a:t>
            </a:r>
          </a:p>
        </p:txBody>
      </p:sp>
    </p:spTree>
    <p:extLst>
      <p:ext uri="{BB962C8B-B14F-4D97-AF65-F5344CB8AC3E}">
        <p14:creationId xmlns:p14="http://schemas.microsoft.com/office/powerpoint/2010/main" val="2708833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aua Folie Text + Ab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29BA-0F97-8D49-9840-15029A870B0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40801" y="1134000"/>
            <a:ext cx="5133467" cy="339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200" b="1" spc="50">
                <a:solidFill>
                  <a:schemeClr val="tx2"/>
                </a:solidFill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200" spc="5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262800" indent="-26280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 typeface="Symbol" charset="2"/>
              <a:buChar char="-"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lnSpc>
                <a:spcPts val="2400"/>
              </a:lnSpc>
              <a:spcAft>
                <a:spcPts val="1000"/>
              </a:spcAft>
              <a:defRPr sz="2200"/>
            </a:lvl4pPr>
            <a:lvl5pPr marL="0" indent="0">
              <a:lnSpc>
                <a:spcPts val="2400"/>
              </a:lnSpc>
              <a:spcAft>
                <a:spcPts val="1000"/>
              </a:spcAft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Erste Ebene Text</a:t>
            </a:r>
          </a:p>
          <a:p>
            <a:pPr lvl="1"/>
            <a:r>
              <a:rPr lang="de-DE" dirty="0" smtClean="0"/>
              <a:t>Zweite Ebene Text</a:t>
            </a:r>
          </a:p>
          <a:p>
            <a:pPr lvl="2"/>
            <a:r>
              <a:rPr lang="de-DE" dirty="0" smtClean="0"/>
              <a:t>Dritte Ebene Text 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5" hasCustomPrompt="1"/>
          </p:nvPr>
        </p:nvSpPr>
        <p:spPr>
          <a:xfrm>
            <a:off x="5995904" y="1134000"/>
            <a:ext cx="2655971" cy="25009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500" b="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dirty="0" smtClean="0"/>
              <a:t>Abb.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995989" y="3780000"/>
            <a:ext cx="2655887" cy="729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300" b="1" i="0" spc="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64744"/>
            <a:ext cx="8488800" cy="84204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401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Baua Logo+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77729"/>
            <a:ext cx="8229600" cy="2054621"/>
          </a:xfrm>
          <a:prstGeom prst="rect">
            <a:avLst/>
          </a:prstGeom>
        </p:spPr>
        <p:txBody>
          <a:bodyPr vert="horz"/>
          <a:lstStyle>
            <a:lvl1pPr algn="ctr">
              <a:defRPr sz="4000" b="1" spc="5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e-DE" dirty="0" smtClean="0"/>
              <a:t>Thema/Begrüßung</a:t>
            </a:r>
            <a:endParaRPr lang="de-DE" dirty="0"/>
          </a:p>
        </p:txBody>
      </p:sp>
      <p:pic>
        <p:nvPicPr>
          <p:cNvPr id="3" name="Bild 2" descr="PPT_Logo_groß_S1_nL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13" y="326155"/>
            <a:ext cx="4536409" cy="16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9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Bau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00" y="1252800"/>
            <a:ext cx="6526800" cy="26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6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 Baua Logo+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3004441"/>
            <a:ext cx="8229600" cy="1287950"/>
          </a:xfrm>
          <a:prstGeom prst="rect">
            <a:avLst/>
          </a:prstGeom>
        </p:spPr>
        <p:txBody>
          <a:bodyPr vert="horz"/>
          <a:lstStyle>
            <a:lvl1pPr>
              <a:defRPr sz="4000" b="1" spc="5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e-DE" dirty="0" smtClean="0"/>
              <a:t>Topic/Welcome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599" y="327599"/>
            <a:ext cx="4536000" cy="16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8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 Baua 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5200" y="972700"/>
            <a:ext cx="8190000" cy="1434335"/>
          </a:xfrm>
          <a:prstGeom prst="roundRect">
            <a:avLst/>
          </a:prstGeom>
          <a:solidFill>
            <a:srgbClr val="1A70B8"/>
          </a:solidFill>
        </p:spPr>
        <p:txBody>
          <a:bodyPr tIns="360000" bIns="360000">
            <a:spAutoFit/>
          </a:bodyPr>
          <a:lstStyle>
            <a:lvl1pPr>
              <a:defRPr sz="3700" spc="5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Thema/Begrüßung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61964" y="2551244"/>
            <a:ext cx="7755467" cy="13144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300" spc="5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775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 Baua Folie List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Textebene</a:t>
            </a:r>
          </a:p>
          <a:p>
            <a:pPr lvl="2"/>
            <a:r>
              <a:rPr lang="de-DE" dirty="0" smtClean="0"/>
              <a:t>Dritte Textebene</a:t>
            </a:r>
          </a:p>
          <a:p>
            <a:pPr lvl="3"/>
            <a:r>
              <a:rPr lang="de-DE" dirty="0" smtClean="0"/>
              <a:t>Vierte Textebene</a:t>
            </a:r>
          </a:p>
          <a:p>
            <a:pPr lvl="4"/>
            <a:r>
              <a:rPr lang="de-DE" dirty="0" smtClean="0"/>
              <a:t>Fünfte Textebene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6400" y="4806000"/>
            <a:ext cx="936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8000" y="4806000"/>
            <a:ext cx="4698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37600" y="4806000"/>
            <a:ext cx="403200" cy="273844"/>
          </a:xfrm>
          <a:prstGeom prst="rect">
            <a:avLst/>
          </a:prstGeom>
        </p:spPr>
        <p:txBody>
          <a:bodyPr/>
          <a:lstStyle/>
          <a:p>
            <a:fld id="{0EC98677-B2D0-CE4F-80A5-D755685D849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449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 Baua Folie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Textebene</a:t>
            </a:r>
          </a:p>
          <a:p>
            <a:pPr lvl="2"/>
            <a:r>
              <a:rPr lang="de-DE" dirty="0" smtClean="0"/>
              <a:t>Dritte Textebene</a:t>
            </a:r>
          </a:p>
          <a:p>
            <a:pPr lvl="3"/>
            <a:r>
              <a:rPr lang="de-DE" dirty="0" smtClean="0"/>
              <a:t>Vierte Textebene</a:t>
            </a:r>
          </a:p>
          <a:p>
            <a:pPr lvl="4"/>
            <a:r>
              <a:rPr lang="de-DE" dirty="0" smtClean="0"/>
              <a:t>Fünfte Textebene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6400" y="4806000"/>
            <a:ext cx="936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8000" y="4806000"/>
            <a:ext cx="4698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37600" y="4806000"/>
            <a:ext cx="403200" cy="273844"/>
          </a:xfrm>
          <a:prstGeom prst="rect">
            <a:avLst/>
          </a:prstGeom>
        </p:spPr>
        <p:txBody>
          <a:bodyPr/>
          <a:lstStyle/>
          <a:p>
            <a:fld id="{0EC98677-B2D0-CE4F-80A5-D755685D849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73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ua Liste + Ab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40800" y="1134000"/>
            <a:ext cx="5125000" cy="3375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Textebene</a:t>
            </a:r>
          </a:p>
          <a:p>
            <a:pPr lvl="2"/>
            <a:r>
              <a:rPr lang="de-DE" dirty="0" smtClean="0"/>
              <a:t>Dritte Textebene</a:t>
            </a:r>
          </a:p>
          <a:p>
            <a:pPr lvl="3"/>
            <a:r>
              <a:rPr lang="de-DE" dirty="0" smtClean="0"/>
              <a:t>Vierte Textebene</a:t>
            </a:r>
          </a:p>
          <a:p>
            <a:pPr lvl="4"/>
            <a:r>
              <a:rPr lang="de-DE" dirty="0" smtClean="0"/>
              <a:t>Fünfte Textebene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716400" y="4806000"/>
            <a:ext cx="936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908000" y="4806000"/>
            <a:ext cx="4698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237600" y="4806000"/>
            <a:ext cx="403200" cy="273844"/>
          </a:xfrm>
          <a:prstGeom prst="rect">
            <a:avLst/>
          </a:prstGeom>
        </p:spPr>
        <p:txBody>
          <a:bodyPr/>
          <a:lstStyle/>
          <a:p>
            <a:fld id="{0EC98677-B2D0-CE4F-80A5-D755685D849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 hasCustomPrompt="1"/>
          </p:nvPr>
        </p:nvSpPr>
        <p:spPr>
          <a:xfrm>
            <a:off x="5995904" y="1134000"/>
            <a:ext cx="2655971" cy="2500903"/>
          </a:xfrm>
        </p:spPr>
        <p:txBody>
          <a:bodyPr>
            <a:normAutofit/>
          </a:bodyPr>
          <a:lstStyle>
            <a:lvl1pPr marL="0" indent="0" algn="ctr">
              <a:buNone/>
              <a:defRPr sz="1500" b="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dirty="0" smtClean="0"/>
              <a:t>Abb.</a:t>
            </a:r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995989" y="3780000"/>
            <a:ext cx="2655887" cy="729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300" spc="1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19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 Baua Lis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40801" y="1134001"/>
            <a:ext cx="3855000" cy="3394472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65134" y="1134001"/>
            <a:ext cx="3895667" cy="3394472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16400" y="4806000"/>
            <a:ext cx="936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08000" y="4806000"/>
            <a:ext cx="4698000" cy="27384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37600" y="4806000"/>
            <a:ext cx="403200" cy="273844"/>
          </a:xfrm>
          <a:prstGeom prst="rect">
            <a:avLst/>
          </a:prstGeom>
        </p:spPr>
        <p:txBody>
          <a:bodyPr/>
          <a:lstStyle/>
          <a:p>
            <a:fld id="{0EC98677-B2D0-CE4F-80A5-D755685D849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004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77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9" r:id="rId2"/>
    <p:sldLayoutId id="2147483745" r:id="rId3"/>
    <p:sldLayoutId id="2147483746" r:id="rId4"/>
    <p:sldLayoutId id="2147483744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4754700"/>
            <a:ext cx="9144000" cy="38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Bild 8" descr="Baua_Logo_CMYK.eps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9599" y="4836586"/>
            <a:ext cx="1045648" cy="2196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164743"/>
            <a:ext cx="8488800" cy="84204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201600" rIns="91440" bIns="201600" rtlCol="0" anchor="ctr" anchorCtr="1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800" y="1134001"/>
            <a:ext cx="7920000" cy="3394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Textebene</a:t>
            </a:r>
          </a:p>
          <a:p>
            <a:pPr lvl="2"/>
            <a:r>
              <a:rPr lang="de-DE" dirty="0" smtClean="0"/>
              <a:t>Dritte Textebene</a:t>
            </a:r>
          </a:p>
          <a:p>
            <a:pPr lvl="3"/>
            <a:r>
              <a:rPr lang="de-DE" dirty="0" smtClean="0"/>
              <a:t>Vierte Textebene</a:t>
            </a:r>
          </a:p>
          <a:p>
            <a:pPr lvl="4"/>
            <a:r>
              <a:rPr lang="de-DE" dirty="0" smtClean="0"/>
              <a:t>Fünfte Textebene</a:t>
            </a:r>
            <a:endParaRPr lang="de-DE" dirty="0"/>
          </a:p>
        </p:txBody>
      </p:sp>
      <p:sp>
        <p:nvSpPr>
          <p:cNvPr id="10" name="Foliennummernplatzhalter 11"/>
          <p:cNvSpPr>
            <a:spLocks noGrp="1" noChangeAspect="1"/>
          </p:cNvSpPr>
          <p:nvPr>
            <p:ph type="sldNum" sz="quarter" idx="4"/>
          </p:nvPr>
        </p:nvSpPr>
        <p:spPr>
          <a:xfrm>
            <a:off x="154800" y="4806000"/>
            <a:ext cx="4860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fld id="{E0DD6115-10E7-4E85-A74E-611AED4BB11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Datumsplatzhalter 12"/>
          <p:cNvSpPr>
            <a:spLocks noGrp="1"/>
          </p:cNvSpPr>
          <p:nvPr>
            <p:ph type="dt" sz="half" idx="2"/>
          </p:nvPr>
        </p:nvSpPr>
        <p:spPr>
          <a:xfrm>
            <a:off x="716400" y="4806000"/>
            <a:ext cx="936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12" name="Fußzeilenplatzhalter 13"/>
          <p:cNvSpPr>
            <a:spLocks noGrp="1"/>
          </p:cNvSpPr>
          <p:nvPr>
            <p:ph type="ftr" sz="quarter" idx="3"/>
          </p:nvPr>
        </p:nvSpPr>
        <p:spPr>
          <a:xfrm>
            <a:off x="1908000" y="4806000"/>
            <a:ext cx="4698000" cy="272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000" b="0" spc="1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ZfIB-Jahrestagung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46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4" r:id="rId2"/>
    <p:sldLayoutId id="2147483725" r:id="rId3"/>
    <p:sldLayoutId id="2147483724" r:id="rId4"/>
    <p:sldLayoutId id="2147483728" r:id="rId5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2300" kern="1200" spc="5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457200" rtl="0" eaLnBrk="1" latinLnBrk="0" hangingPunct="1">
        <a:spcBef>
          <a:spcPct val="20000"/>
        </a:spcBef>
        <a:buFont typeface="Symbol" charset="2"/>
        <a:buChar char="-"/>
        <a:defRPr sz="2200" b="1" i="0" kern="1200" spc="50">
          <a:solidFill>
            <a:schemeClr val="tx2"/>
          </a:solidFill>
          <a:latin typeface="+mn-lt"/>
          <a:ea typeface="+mn-ea"/>
          <a:cs typeface="+mn-cs"/>
        </a:defRPr>
      </a:lvl1pPr>
      <a:lvl2pPr marL="541338" indent="-269875" algn="l" defTabSz="457200" rtl="0" eaLnBrk="1" latinLnBrk="0" hangingPunct="1">
        <a:spcBef>
          <a:spcPct val="20000"/>
        </a:spcBef>
        <a:buFont typeface="Arial"/>
        <a:buChar char="–"/>
        <a:tabLst>
          <a:tab pos="719138" algn="l"/>
        </a:tabLst>
        <a:defRPr sz="2200" kern="1200" spc="5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04863" indent="-263525" algn="l" defTabSz="457200" rtl="0" eaLnBrk="1" latinLnBrk="0" hangingPunct="1">
        <a:spcBef>
          <a:spcPct val="20000"/>
        </a:spcBef>
        <a:buFont typeface="Symbol" charset="2"/>
        <a:buChar char="-"/>
        <a:tabLst>
          <a:tab pos="804863" algn="l"/>
        </a:tabLst>
        <a:defRPr sz="2000" kern="1200" spc="5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74738" indent="-269875" algn="l" defTabSz="457200" rtl="0" eaLnBrk="1" latinLnBrk="0" hangingPunct="1">
        <a:spcBef>
          <a:spcPct val="20000"/>
        </a:spcBef>
        <a:buFont typeface="Arial"/>
        <a:buChar char="–"/>
        <a:defRPr sz="2000" kern="1200" spc="5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46200" indent="-271463" algn="l" defTabSz="457200" rtl="0" eaLnBrk="1" latinLnBrk="0" hangingPunct="1">
        <a:spcBef>
          <a:spcPct val="20000"/>
        </a:spcBef>
        <a:buFont typeface="Symbol" charset="2"/>
        <a:buChar char="-"/>
        <a:defRPr sz="2000" kern="1200" spc="5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spect="1"/>
          </p:cNvSpPr>
          <p:nvPr/>
        </p:nvSpPr>
        <p:spPr>
          <a:xfrm>
            <a:off x="0" y="4754700"/>
            <a:ext cx="9144000" cy="38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164744"/>
            <a:ext cx="8488800" cy="842047"/>
          </a:xfrm>
          <a:prstGeom prst="roundRect">
            <a:avLst/>
          </a:prstGeom>
          <a:solidFill>
            <a:schemeClr val="tx2"/>
          </a:solidFill>
        </p:spPr>
        <p:txBody>
          <a:bodyPr vert="horz" lIns="0" tIns="201600" rIns="0" bIns="201600" rtlCol="0" anchor="ctr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16400" y="4806000"/>
            <a:ext cx="9360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spc="1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8000" y="4806000"/>
            <a:ext cx="46980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 i="0" spc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7600" y="4806000"/>
            <a:ext cx="486000" cy="2727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529BA-0F97-8D49-9840-15029A870B02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Bild 8" descr="Baua_Logo_CMYK.eps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79599" y="4836586"/>
            <a:ext cx="1045648" cy="2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0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43" r:id="rId2"/>
    <p:sldLayoutId id="2147483742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2300" kern="1200" spc="5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74460"/>
            <a:ext cx="8229600" cy="2054621"/>
          </a:xfrm>
        </p:spPr>
        <p:txBody>
          <a:bodyPr/>
          <a:lstStyle/>
          <a:p>
            <a:r>
              <a:rPr lang="de-DE" sz="3200" dirty="0"/>
              <a:t>Arbeitsbedingungen von Menschen mit Behinderung aus der Perspektive des Arbeits- und </a:t>
            </a:r>
            <a:r>
              <a:rPr lang="de-DE" sz="3200" dirty="0" smtClean="0"/>
              <a:t>Gesundheitsschutzes</a:t>
            </a:r>
            <a:br>
              <a:rPr lang="de-DE" sz="3200" dirty="0" smtClean="0"/>
            </a:br>
            <a:r>
              <a:rPr lang="de-DE" sz="800" dirty="0">
                <a:solidFill>
                  <a:schemeClr val="bg1"/>
                </a:solidFill>
              </a:rPr>
              <a:t>b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Lena Hünefeld &amp; Sophie Teborg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Ressourcen – häufig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08158" y="4544535"/>
            <a:ext cx="5626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rgbClr val="1A70B8"/>
                </a:solidFill>
              </a:rPr>
              <a:t>Datenquelle: BIBB/</a:t>
            </a:r>
            <a:r>
              <a:rPr lang="de-DE" sz="1000" dirty="0" err="1" smtClean="0">
                <a:solidFill>
                  <a:srgbClr val="1A70B8"/>
                </a:solidFill>
              </a:rPr>
              <a:t>BAuA</a:t>
            </a:r>
            <a:r>
              <a:rPr lang="de-DE" sz="1000" dirty="0" smtClean="0">
                <a:solidFill>
                  <a:srgbClr val="1A70B8"/>
                </a:solidFill>
              </a:rPr>
              <a:t>-Erwerbstätigenbefragung 2018</a:t>
            </a:r>
            <a:endParaRPr lang="de-DE" sz="1000" dirty="0">
              <a:solidFill>
                <a:srgbClr val="1A70B8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967198"/>
              </p:ext>
            </p:extLst>
          </p:nvPr>
        </p:nvGraphicFramePr>
        <p:xfrm>
          <a:off x="877960" y="1046082"/>
          <a:ext cx="7452880" cy="3498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677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11</a:t>
            </a:fld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13026"/>
              </p:ext>
            </p:extLst>
          </p:nvPr>
        </p:nvGraphicFramePr>
        <p:xfrm>
          <a:off x="418454" y="1070670"/>
          <a:ext cx="8430346" cy="3431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346">
                  <a:extLst>
                    <a:ext uri="{9D8B030D-6E8A-4147-A177-3AD203B41FA5}">
                      <a16:colId xmlns:a16="http://schemas.microsoft.com/office/drawing/2014/main" val="3400438933"/>
                    </a:ext>
                  </a:extLst>
                </a:gridCol>
                <a:gridCol w="4734000">
                  <a:extLst>
                    <a:ext uri="{9D8B030D-6E8A-4147-A177-3AD203B41FA5}">
                      <a16:colId xmlns:a16="http://schemas.microsoft.com/office/drawing/2014/main" val="1023019749"/>
                    </a:ext>
                  </a:extLst>
                </a:gridCol>
              </a:tblGrid>
              <a:tr h="668203"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Herausforderungen für Beschäftigte mit Behinderung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Gestaltungspotenziale</a:t>
                      </a:r>
                      <a:endParaRPr lang="de-DE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872474"/>
                  </a:ext>
                </a:extLst>
              </a:tr>
              <a:tr h="1077527">
                <a:tc>
                  <a:txBody>
                    <a:bodyPr/>
                    <a:lstStyle/>
                    <a:p>
                      <a:pPr algn="l"/>
                      <a:r>
                        <a:rPr lang="de-DE" sz="1400" i="1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Höhere Belastung insbesondere durch…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Multitasking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Zeitdruck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Arbeiten an Leistungsgrenze 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Erleichterung von Arbeit durch…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 smtClean="0">
                          <a:sym typeface="Wingdings" panose="05000000000000000000" pitchFamily="2" charset="2"/>
                        </a:rPr>
                        <a:t>Arbeitsplatzanpassungen</a:t>
                      </a:r>
                      <a:r>
                        <a:rPr lang="de-DE" sz="1400" b="0" baseline="0" dirty="0" smtClean="0"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 smtClean="0">
                          <a:sym typeface="Wingdings" panose="05000000000000000000" pitchFamily="2" charset="2"/>
                        </a:rPr>
                        <a:t>flexible Arbeitszeitmodelle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de-DE" sz="1400" b="0" dirty="0" smtClean="0">
                          <a:sym typeface="Wingdings" panose="05000000000000000000" pitchFamily="2" charset="2"/>
                        </a:rPr>
                        <a:t>Aktiv angeboten durch Vorgesetzte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466828"/>
                  </a:ext>
                </a:extLst>
              </a:tr>
              <a:tr h="168585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de-DE" sz="14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Niedrigere</a:t>
                      </a:r>
                      <a:r>
                        <a:rPr lang="de-DE" sz="1400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Ressourcen </a:t>
                      </a:r>
                      <a:r>
                        <a:rPr lang="de-DE" sz="14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insbesondere bei…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ym typeface="Wingdings" panose="05000000000000000000" pitchFamily="2" charset="2"/>
                        </a:rPr>
                        <a:t>Gemeinschaftsgefühl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ym typeface="Wingdings" panose="05000000000000000000" pitchFamily="2" charset="2"/>
                        </a:rPr>
                        <a:t>Unterstützung durch Kolleg*innen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ym typeface="Wingdings" panose="05000000000000000000" pitchFamily="2" charset="2"/>
                        </a:rPr>
                        <a:t>Unterstützung durch  Vorgesetzte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Schaffung eines inklusiven Betriebsklimas</a:t>
                      </a:r>
                      <a:r>
                        <a:rPr lang="de-DE" sz="1500" i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durch…</a:t>
                      </a:r>
                      <a:endParaRPr lang="de-DE" sz="1400" i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 smtClean="0">
                          <a:sym typeface="Wingdings" panose="05000000000000000000" pitchFamily="2" charset="2"/>
                        </a:rPr>
                        <a:t>„</a:t>
                      </a:r>
                      <a:r>
                        <a:rPr lang="de-DE" sz="1400" b="0" dirty="0" err="1" smtClean="0">
                          <a:sym typeface="Wingdings" panose="05000000000000000000" pitchFamily="2" charset="2"/>
                        </a:rPr>
                        <a:t>Diversity</a:t>
                      </a:r>
                      <a:r>
                        <a:rPr lang="de-DE" sz="1400" b="0" dirty="0" smtClean="0">
                          <a:sym typeface="Wingdings" panose="05000000000000000000" pitchFamily="2" charset="2"/>
                        </a:rPr>
                        <a:t>-Trainings“ in Betrieben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 smtClean="0"/>
                        <a:t>Richtlinien und Verfahren zum Umgang mit behinderungsbezogener</a:t>
                      </a:r>
                      <a:r>
                        <a:rPr lang="de-DE" sz="1400" b="0" baseline="0" dirty="0" smtClean="0"/>
                        <a:t> </a:t>
                      </a:r>
                      <a:r>
                        <a:rPr lang="de-DE" sz="1400" b="0" dirty="0" smtClean="0"/>
                        <a:t>Diskriminierung am Arbeitsplatz und Null-Toleranz-Politik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 smtClean="0">
                          <a:sym typeface="Wingdings" panose="05000000000000000000" pitchFamily="2" charset="2"/>
                        </a:rPr>
                        <a:t>Einbindung von Menschen mit Behinderung in </a:t>
                      </a:r>
                      <a:r>
                        <a:rPr lang="de-DE" sz="1400" b="0" baseline="0" dirty="0" smtClean="0">
                          <a:sym typeface="Wingdings" panose="05000000000000000000" pitchFamily="2" charset="2"/>
                        </a:rPr>
                        <a:t>Entscheidungsprozesse (bspw. durch Beiräte)</a:t>
                      </a:r>
                      <a:endParaRPr lang="de-DE" sz="1400" b="0" dirty="0" smtClean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42841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5811864" y="4492555"/>
            <a:ext cx="3223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solidFill>
                  <a:schemeClr val="tx2"/>
                </a:solidFill>
              </a:rPr>
              <a:t>Dwertmann</a:t>
            </a:r>
            <a:r>
              <a:rPr lang="de-DE" sz="1200" dirty="0" smtClean="0">
                <a:solidFill>
                  <a:schemeClr val="tx2"/>
                </a:solidFill>
              </a:rPr>
              <a:t> et al., 2017; </a:t>
            </a:r>
            <a:r>
              <a:rPr lang="de-DE" sz="1200" dirty="0" err="1" smtClean="0">
                <a:solidFill>
                  <a:schemeClr val="tx2"/>
                </a:solidFill>
              </a:rPr>
              <a:t>Glade</a:t>
            </a:r>
            <a:r>
              <a:rPr lang="de-DE" sz="1200" dirty="0" smtClean="0">
                <a:solidFill>
                  <a:schemeClr val="tx2"/>
                </a:solidFill>
              </a:rPr>
              <a:t> et al., 2020</a:t>
            </a:r>
            <a:endParaRPr lang="de-D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0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Limitationen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6400" y="1213436"/>
            <a:ext cx="7985898" cy="3385918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smtClean="0"/>
              <a:t>Personenkreis: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smtClean="0"/>
              <a:t>Nur amtlich anerkannte Behinderung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smtClean="0"/>
              <a:t>Keine Unterscheidung in Behinderungsarten oder Schweregrad der Behinderung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0" indent="0">
              <a:buNone/>
            </a:pPr>
            <a:r>
              <a:rPr lang="de-DE" sz="1800" dirty="0" smtClean="0"/>
              <a:t>Arbeitsbedingungen: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smtClean="0"/>
              <a:t>Kein Rückschluss auf Ursachen für höhere Belastung am Arbeitsplatz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smtClean="0"/>
              <a:t>Kein Einblick in Barrierefreiheit und Arbeitsplatzgestaltung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smtClean="0"/>
              <a:t>Keine Informationen über bisherige Maßnahmen zur Schaffung eines inklusiven Betriebsklimas</a:t>
            </a:r>
            <a:endParaRPr lang="de-DE" sz="1800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0305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 – </a:t>
            </a:r>
            <a:r>
              <a:rPr lang="de-DE" dirty="0" err="1" smtClean="0"/>
              <a:t>BAuA</a:t>
            </a:r>
            <a:r>
              <a:rPr lang="de-DE" dirty="0" smtClean="0"/>
              <a:t>-Projekt: Qualität der Teilhabe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923" y="1121002"/>
            <a:ext cx="5382289" cy="360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79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Kontakt:</a:t>
            </a:r>
          </a:p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Huenefeld.lena@baua.bund.de</a:t>
            </a:r>
          </a:p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Teborg.Sophie@baua.bund.de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256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7167" y="1281464"/>
            <a:ext cx="8015921" cy="2574658"/>
          </a:xfrm>
        </p:spPr>
        <p:txBody>
          <a:bodyPr/>
          <a:lstStyle/>
          <a:p>
            <a:pPr marL="360000" indent="-457200">
              <a:buNone/>
            </a:pPr>
            <a:r>
              <a:rPr lang="de-DE" sz="1200" b="0" dirty="0" err="1" smtClean="0"/>
              <a:t>Dwertmann</a:t>
            </a:r>
            <a:r>
              <a:rPr lang="de-DE" sz="1200" b="0" dirty="0" smtClean="0"/>
              <a:t>, D.J.G., Baumgärtner, M.K., Böhm, S.A. (2017). Der Beitrag flexibler HR-Strukturen zur erfolgreichen Inklusion von Menschen mit Behinderung. In </a:t>
            </a:r>
            <a:r>
              <a:rPr lang="de-DE" sz="1200" b="0" dirty="0" err="1" smtClean="0"/>
              <a:t>Riecken</a:t>
            </a:r>
            <a:r>
              <a:rPr lang="de-DE" sz="1200" b="0" dirty="0" smtClean="0"/>
              <a:t>, A., Jöns-</a:t>
            </a:r>
            <a:r>
              <a:rPr lang="de-DE" sz="1200" b="0" dirty="0" err="1" smtClean="0"/>
              <a:t>Schnieder</a:t>
            </a:r>
            <a:r>
              <a:rPr lang="de-DE" sz="1200" b="0" dirty="0" smtClean="0"/>
              <a:t>, K., &amp; </a:t>
            </a:r>
            <a:r>
              <a:rPr lang="de-DE" sz="1200" b="0" dirty="0" err="1" smtClean="0"/>
              <a:t>Eikötter</a:t>
            </a:r>
            <a:r>
              <a:rPr lang="de-DE" sz="1200" b="0" dirty="0" smtClean="0"/>
              <a:t>, M. (Hrsg.), </a:t>
            </a:r>
            <a:r>
              <a:rPr lang="de-DE" sz="1200" b="0" i="1" dirty="0" smtClean="0"/>
              <a:t>Berufliche Inklusion: </a:t>
            </a:r>
            <a:r>
              <a:rPr lang="de-DE" sz="1200" b="0" i="1" dirty="0"/>
              <a:t>Forschungsergebnisse von Unternehmen und Beschäftigten im Spiegel der </a:t>
            </a:r>
            <a:r>
              <a:rPr lang="de-DE" sz="1200" b="0" i="1" dirty="0" smtClean="0"/>
              <a:t>Praxis (S.58–70). </a:t>
            </a:r>
            <a:r>
              <a:rPr lang="de-DE" sz="1200" b="0" dirty="0" smtClean="0"/>
              <a:t>Weinheim: Beltz </a:t>
            </a:r>
            <a:r>
              <a:rPr lang="de-DE" sz="1200" b="0" dirty="0" err="1" smtClean="0"/>
              <a:t>Juventa</a:t>
            </a:r>
            <a:r>
              <a:rPr lang="de-DE" sz="1200" b="0" dirty="0" smtClean="0"/>
              <a:t>.</a:t>
            </a:r>
          </a:p>
          <a:p>
            <a:pPr marL="360000" indent="-457200">
              <a:buNone/>
            </a:pPr>
            <a:r>
              <a:rPr lang="de-DE" sz="1200" b="0" dirty="0" err="1" smtClean="0"/>
              <a:t>Glade</a:t>
            </a:r>
            <a:r>
              <a:rPr lang="de-DE" sz="1200" b="0" dirty="0" smtClean="0"/>
              <a:t>, R., Koch, L.C., </a:t>
            </a:r>
            <a:r>
              <a:rPr lang="de-DE" sz="1200" b="0" dirty="0" err="1" smtClean="0"/>
              <a:t>Zaandam</a:t>
            </a:r>
            <a:r>
              <a:rPr lang="de-DE" sz="1200" b="0" dirty="0" smtClean="0"/>
              <a:t>, A., Simon, L.S., </a:t>
            </a:r>
            <a:r>
              <a:rPr lang="de-DE" sz="1200" b="0" dirty="0" err="1" smtClean="0"/>
              <a:t>Manno</a:t>
            </a:r>
            <a:r>
              <a:rPr lang="de-DE" sz="1200" b="0" dirty="0" smtClean="0"/>
              <a:t>, C.M., </a:t>
            </a:r>
            <a:r>
              <a:rPr lang="de-DE" sz="1200" b="0" dirty="0" err="1" smtClean="0"/>
              <a:t>Rumrill</a:t>
            </a:r>
            <a:r>
              <a:rPr lang="de-DE" sz="1200" b="0" dirty="0" smtClean="0"/>
              <a:t>, P.D., Rosen, C.C. (2020). </a:t>
            </a:r>
            <a:r>
              <a:rPr lang="de-DE" sz="1200" b="0" dirty="0" err="1" smtClean="0"/>
              <a:t>Recommendations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from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employees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with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disabilities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for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creating</a:t>
            </a:r>
            <a:r>
              <a:rPr lang="de-DE" sz="1200" b="0" dirty="0" smtClean="0"/>
              <a:t> inclusive </a:t>
            </a:r>
            <a:r>
              <a:rPr lang="de-DE" sz="1200" b="0" dirty="0" err="1" smtClean="0"/>
              <a:t>workplaces</a:t>
            </a:r>
            <a:r>
              <a:rPr lang="de-DE" sz="1200" b="0" dirty="0" smtClean="0"/>
              <a:t>: </a:t>
            </a:r>
            <a:r>
              <a:rPr lang="de-DE" sz="1200" b="0" dirty="0" err="1" smtClean="0"/>
              <a:t>Results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from</a:t>
            </a:r>
            <a:r>
              <a:rPr lang="de-DE" sz="1200" b="0" dirty="0" smtClean="0"/>
              <a:t> a </a:t>
            </a:r>
            <a:r>
              <a:rPr lang="de-DE" sz="1200" b="0" dirty="0" err="1" smtClean="0"/>
              <a:t>grounded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theory</a:t>
            </a:r>
            <a:r>
              <a:rPr lang="de-DE" sz="1200" b="0" dirty="0" smtClean="0"/>
              <a:t> </a:t>
            </a:r>
            <a:r>
              <a:rPr lang="de-DE" sz="1200" b="0" dirty="0" err="1" smtClean="0"/>
              <a:t>investigation</a:t>
            </a:r>
            <a:r>
              <a:rPr lang="de-DE" sz="1200" b="0" dirty="0" smtClean="0"/>
              <a:t>. </a:t>
            </a:r>
            <a:r>
              <a:rPr lang="de-DE" sz="1200" b="0" i="1" dirty="0" smtClean="0"/>
              <a:t>Journal of </a:t>
            </a:r>
            <a:r>
              <a:rPr lang="de-DE" sz="1200" b="0" i="1" dirty="0" err="1" smtClean="0"/>
              <a:t>Vocational</a:t>
            </a:r>
            <a:r>
              <a:rPr lang="de-DE" sz="1200" b="0" i="1" dirty="0" smtClean="0"/>
              <a:t> Rehabilitation, 53</a:t>
            </a:r>
            <a:r>
              <a:rPr lang="de-DE" sz="1200" b="0" dirty="0" smtClean="0"/>
              <a:t>, </a:t>
            </a:r>
            <a:r>
              <a:rPr lang="de-DE" sz="1200" b="0" dirty="0"/>
              <a:t>77–88. </a:t>
            </a:r>
            <a:r>
              <a:rPr lang="de-DE" sz="1200" b="0" dirty="0" smtClean="0"/>
              <a:t>DOI:10.3233/JVR-201087</a:t>
            </a:r>
          </a:p>
          <a:p>
            <a:pPr marL="360000" indent="-457200">
              <a:buNone/>
            </a:pPr>
            <a:r>
              <a:rPr lang="en-US" sz="1200" b="0" dirty="0" err="1"/>
              <a:t>Sevak</a:t>
            </a:r>
            <a:r>
              <a:rPr lang="en-US" sz="1200" b="0" dirty="0"/>
              <a:t>, P., &amp; Khan, S. (</a:t>
            </a:r>
            <a:r>
              <a:rPr lang="en-US" sz="1200" b="0" dirty="0" smtClean="0"/>
              <a:t>2016). </a:t>
            </a:r>
            <a:r>
              <a:rPr lang="en-US" sz="1200" b="0" dirty="0"/>
              <a:t>Psychiatric Versus Physical Disabilities: A Comparison of Barriers and Facilitators to Employment. </a:t>
            </a:r>
            <a:r>
              <a:rPr lang="en-US" sz="1200" b="0" i="1" dirty="0"/>
              <a:t>Psychiatric Rehabilitation </a:t>
            </a:r>
            <a:r>
              <a:rPr lang="en-US" sz="1200" b="0" i="1" dirty="0" smtClean="0"/>
              <a:t>Journal, 40</a:t>
            </a:r>
            <a:r>
              <a:rPr lang="en-US" sz="1200" b="0" dirty="0" smtClean="0"/>
              <a:t>(2), 163</a:t>
            </a:r>
            <a:r>
              <a:rPr lang="de-DE" sz="1200" b="0" dirty="0"/>
              <a:t>–</a:t>
            </a:r>
            <a:r>
              <a:rPr lang="en-US" sz="1200" b="0" dirty="0" smtClean="0"/>
              <a:t>171. DOI:10.1037/prj0000236</a:t>
            </a:r>
            <a:endParaRPr lang="de-DE" sz="1200" b="0" dirty="0" smtClean="0"/>
          </a:p>
          <a:p>
            <a:pPr marL="360000" indent="-457200">
              <a:buNone/>
            </a:pPr>
            <a:r>
              <a:rPr lang="de-DE" sz="1200" b="0" dirty="0" smtClean="0"/>
              <a:t>Statistisches </a:t>
            </a:r>
            <a:r>
              <a:rPr lang="de-DE" sz="1200" b="0" dirty="0"/>
              <a:t>Bundesamt (2021, 18. Mai). Zahl der Woche: 57 % der Menschen mit Behinderung zwischen 15 und 64 Jahren waren 2019 in den Arbeitsmarkt </a:t>
            </a:r>
            <a:r>
              <a:rPr lang="de-DE" sz="1200" b="0" dirty="0" smtClean="0"/>
              <a:t>integriert</a:t>
            </a:r>
            <a:r>
              <a:rPr lang="de-DE" sz="1200" b="0" dirty="0"/>
              <a:t>. https://www.destatis.de/DE/Presse/Pressemitteilungen/Zahl-der-Woche/2021/PD21_20_p002.html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/>
              <a:t>ZfIB</a:t>
            </a:r>
            <a:r>
              <a:rPr lang="de-DE" dirty="0" smtClean="0"/>
              <a:t>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06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UN-Behindertenrechtskonvention Artikel 27:</a:t>
            </a:r>
          </a:p>
          <a:p>
            <a:pPr marL="0" indent="0">
              <a:buNone/>
            </a:pPr>
            <a:r>
              <a:rPr lang="de-DE" sz="2000" b="0" dirty="0"/>
              <a:t>Die Vertragsstaaten anerkennen das gleiche Recht von Menschen mit Behinderungen auf Arbeit; dies beinhaltet…</a:t>
            </a:r>
          </a:p>
          <a:p>
            <a:pPr marL="0" indent="0">
              <a:buNone/>
            </a:pPr>
            <a:endParaRPr lang="de-DE" sz="2000" b="0" dirty="0"/>
          </a:p>
          <a:p>
            <a:pPr marL="457200" indent="-457200">
              <a:buFont typeface="+mj-lt"/>
              <a:buAutoNum type="alphaLcParenR" startAt="2"/>
            </a:pPr>
            <a:r>
              <a:rPr lang="de-DE" sz="2000" b="0" dirty="0"/>
              <a:t>das gleiche Recht von Menschen mit Behinderungen auf </a:t>
            </a:r>
            <a:r>
              <a:rPr lang="de-DE" sz="2000" dirty="0"/>
              <a:t>gerechte und günstige Arbeitsbedingungen</a:t>
            </a:r>
            <a:r>
              <a:rPr lang="de-DE" sz="2000" b="0" dirty="0"/>
              <a:t>, einschließlich Chancengleichheit und gleichen Entgelts für gleichwertige Arbeit, auf </a:t>
            </a:r>
            <a:r>
              <a:rPr lang="de-DE" sz="2000" dirty="0"/>
              <a:t>sichere und gesunde Arbeitsbedingungen</a:t>
            </a:r>
            <a:r>
              <a:rPr lang="de-DE" sz="2000" b="0" dirty="0"/>
              <a:t>, einschließlich Schutz vor Belästigungen, und auf Abhilfe bei Missständen zu schützen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8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0800" y="1134001"/>
            <a:ext cx="7920000" cy="36162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1900" b="0" dirty="0"/>
              <a:t>Bislang </a:t>
            </a:r>
            <a:r>
              <a:rPr lang="de-DE" sz="1900" b="0" dirty="0" smtClean="0"/>
              <a:t>häufig Fokus </a:t>
            </a:r>
            <a:r>
              <a:rPr lang="de-DE" sz="1900" b="0" dirty="0"/>
              <a:t>auf Erwerbstätigen- und Arbeitslosenquote </a:t>
            </a:r>
            <a:r>
              <a:rPr lang="de-DE" sz="1900" b="0" dirty="0" smtClean="0"/>
              <a:t> (</a:t>
            </a:r>
            <a:r>
              <a:rPr lang="de-DE" sz="1900" b="0" dirty="0"/>
              <a:t>z. B. Statistik der Bundesagentur für Arbeit, Teilhabebericht BMAS, REHADAT Statistik, Inklusionsbarometer Aktion Mensch</a:t>
            </a:r>
            <a:r>
              <a:rPr lang="de-DE" sz="1900" b="0" dirty="0" smtClean="0"/>
              <a:t>):</a:t>
            </a:r>
          </a:p>
          <a:p>
            <a:pPr marL="555625" lvl="1" indent="-285750">
              <a:buFont typeface="Symbol" panose="05050102010706020507" pitchFamily="18" charset="2"/>
              <a:buChar char="-"/>
            </a:pPr>
            <a:r>
              <a:rPr lang="de-DE" sz="1900" dirty="0" smtClean="0">
                <a:sym typeface="Wingdings" panose="05000000000000000000" pitchFamily="2" charset="2"/>
              </a:rPr>
              <a:t>Erwerbstätigenquote 2019: Menschen mit amtlicher anerkannter Behinderung 57 % vs. ohne 82 % </a:t>
            </a:r>
            <a:r>
              <a:rPr lang="de-DE" sz="1400" dirty="0" smtClean="0">
                <a:sym typeface="Wingdings" panose="05000000000000000000" pitchFamily="2" charset="2"/>
              </a:rPr>
              <a:t>(</a:t>
            </a:r>
            <a:r>
              <a:rPr lang="de-DE" sz="1400" dirty="0" err="1" smtClean="0">
                <a:sym typeface="Wingdings" panose="05000000000000000000" pitchFamily="2" charset="2"/>
              </a:rPr>
              <a:t>Destatis</a:t>
            </a:r>
            <a:r>
              <a:rPr lang="de-DE" sz="1400" dirty="0" smtClean="0">
                <a:sym typeface="Wingdings" panose="05000000000000000000" pitchFamily="2" charset="2"/>
              </a:rPr>
              <a:t>, 2021)</a:t>
            </a:r>
          </a:p>
          <a:p>
            <a:pPr marL="269875" lvl="1" indent="0">
              <a:buNone/>
            </a:pPr>
            <a:endParaRPr lang="de-DE" sz="3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1900" b="0" dirty="0" smtClean="0"/>
              <a:t>Vielfältige Gründe für geringere Erwerbstätigenquote, z.B.:</a:t>
            </a:r>
            <a:endParaRPr lang="de-DE" sz="1900" dirty="0"/>
          </a:p>
          <a:p>
            <a:pPr marL="555625" lvl="1" indent="-285750">
              <a:buFont typeface="Symbol" panose="05050102010706020507" pitchFamily="18" charset="2"/>
              <a:buChar char="-"/>
            </a:pPr>
            <a:r>
              <a:rPr lang="de-DE" sz="1800" dirty="0" smtClean="0">
                <a:sym typeface="Wingdings" panose="05000000000000000000" pitchFamily="2" charset="2"/>
              </a:rPr>
              <a:t>Gesundheitliche Einschränkungen</a:t>
            </a:r>
          </a:p>
          <a:p>
            <a:pPr marL="555625" lvl="1" indent="-285750">
              <a:buFont typeface="Symbol" panose="05050102010706020507" pitchFamily="18" charset="2"/>
              <a:buChar char="-"/>
            </a:pPr>
            <a:r>
              <a:rPr lang="de-DE" sz="1800" dirty="0" smtClean="0">
                <a:sym typeface="Wingdings" panose="05000000000000000000" pitchFamily="2" charset="2"/>
              </a:rPr>
              <a:t>Mangelnde Chancen</a:t>
            </a:r>
          </a:p>
          <a:p>
            <a:pPr marL="555625" lvl="1" indent="-285750">
              <a:buFont typeface="Symbol" panose="05050102010706020507" pitchFamily="18" charset="2"/>
              <a:buChar char="-"/>
            </a:pPr>
            <a:r>
              <a:rPr lang="de-DE" sz="1800" dirty="0" smtClean="0">
                <a:sym typeface="Wingdings" panose="05000000000000000000" pitchFamily="2" charset="2"/>
              </a:rPr>
              <a:t>Fehlende Fähigkeiten</a:t>
            </a:r>
          </a:p>
          <a:p>
            <a:pPr marL="555625" lvl="1" indent="-285750">
              <a:buFont typeface="Symbol" panose="05050102010706020507" pitchFamily="18" charset="2"/>
              <a:buChar char="-"/>
            </a:pPr>
            <a:r>
              <a:rPr lang="de-DE" sz="1800" dirty="0" smtClean="0">
                <a:sym typeface="Wingdings" panose="05000000000000000000" pitchFamily="2" charset="2"/>
              </a:rPr>
              <a:t>Nicht-Barrierefreier Arbeitsplatz und/oder Arbeitsweg</a:t>
            </a:r>
          </a:p>
          <a:p>
            <a:pPr marL="269875" lvl="1" indent="0">
              <a:buNone/>
            </a:pPr>
            <a:endParaRPr lang="de-DE" sz="300" dirty="0" smtClean="0">
              <a:sym typeface="Wingdings" panose="05000000000000000000" pitchFamily="2" charset="2"/>
            </a:endParaRPr>
          </a:p>
          <a:p>
            <a:pPr marL="269875" lvl="1" indent="0">
              <a:buNone/>
            </a:pPr>
            <a:endParaRPr lang="de-DE" sz="1800" dirty="0" smtClean="0">
              <a:sym typeface="Wingdings" panose="05000000000000000000" pitchFamily="2" charset="2"/>
            </a:endParaRPr>
          </a:p>
          <a:p>
            <a:pPr marL="612775" lvl="1" indent="-342900">
              <a:buFont typeface="Wingdings" panose="05000000000000000000" pitchFamily="2" charset="2"/>
              <a:buChar char="à"/>
            </a:pPr>
            <a:endParaRPr lang="de-DE" sz="2000" b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/>
              <a:t>ZfIB</a:t>
            </a:r>
            <a:r>
              <a:rPr lang="de-DE" dirty="0" smtClean="0"/>
              <a:t>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65017" y="4396766"/>
            <a:ext cx="198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(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Sevak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&amp; Khan, 2016)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6400" y="1076274"/>
            <a:ext cx="8115742" cy="3729725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err="1" smtClean="0">
                <a:sym typeface="Wingdings" panose="05000000000000000000" pitchFamily="2" charset="2"/>
              </a:rPr>
              <a:t>Arbeits</a:t>
            </a:r>
            <a:r>
              <a:rPr lang="de-DE" sz="2000" b="1" dirty="0" smtClean="0">
                <a:sym typeface="Wingdings" panose="05000000000000000000" pitchFamily="2" charset="2"/>
              </a:rPr>
              <a:t>(platz)</a:t>
            </a:r>
            <a:r>
              <a:rPr lang="de-DE" sz="2000" b="1" dirty="0" err="1" smtClean="0">
                <a:sym typeface="Wingdings" panose="05000000000000000000" pitchFamily="2" charset="2"/>
              </a:rPr>
              <a:t>gestaltung</a:t>
            </a:r>
            <a:r>
              <a:rPr lang="de-DE" sz="2000" b="1" dirty="0" smtClean="0">
                <a:sym typeface="Wingdings" panose="05000000000000000000" pitchFamily="2" charset="2"/>
              </a:rPr>
              <a:t> als zentrale Maßnahme für Erwerbsteilhabe, allerdings….</a:t>
            </a:r>
          </a:p>
          <a:p>
            <a:pPr marL="0" indent="0">
              <a:buNone/>
            </a:pPr>
            <a:endParaRPr lang="de-DE" sz="800" b="1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1" dirty="0" smtClean="0">
                <a:sym typeface="Wingdings" panose="05000000000000000000" pitchFamily="2" charset="2"/>
              </a:rPr>
              <a:t> …</a:t>
            </a:r>
            <a:r>
              <a:rPr lang="de-DE" sz="1800" b="0" dirty="0" smtClean="0"/>
              <a:t>Fokus </a:t>
            </a:r>
            <a:r>
              <a:rPr lang="de-DE" sz="1800" b="0" dirty="0"/>
              <a:t>auf die Qualität der Teilhabe anhand von konkreten Arbeitsbedingungen und betrieblichen Rahmenbedingungen </a:t>
            </a:r>
            <a:r>
              <a:rPr lang="de-DE" sz="1800" b="0" dirty="0" smtClean="0"/>
              <a:t>fehlt bisher</a:t>
            </a:r>
            <a:r>
              <a:rPr lang="de-DE" sz="1800" dirty="0" smtClean="0"/>
              <a:t>:</a:t>
            </a:r>
            <a:endParaRPr lang="de-DE" sz="1800" dirty="0"/>
          </a:p>
          <a:p>
            <a:pPr marL="0" indent="0">
              <a:buNone/>
            </a:pPr>
            <a:endParaRPr lang="de-DE" sz="8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/>
              <a:t>Es liegen kaum Daten zur Arbeitssituation von Menschen mit </a:t>
            </a:r>
            <a:r>
              <a:rPr lang="de-DE" sz="1800" dirty="0" smtClean="0"/>
              <a:t>Behinderung(en) </a:t>
            </a:r>
            <a:r>
              <a:rPr lang="de-DE" sz="1800" dirty="0"/>
              <a:t>vor </a:t>
            </a:r>
            <a:r>
              <a:rPr lang="de-DE" sz="1800" b="1" dirty="0"/>
              <a:t>(</a:t>
            </a:r>
            <a:r>
              <a:rPr lang="de-DE" sz="1800" b="1" dirty="0" smtClean="0"/>
              <a:t>Datenlücke)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 smtClean="0"/>
              <a:t>Bestehende </a:t>
            </a:r>
            <a:r>
              <a:rPr lang="de-DE" sz="1800" dirty="0"/>
              <a:t>Daten werden nur selten ausgewertet </a:t>
            </a:r>
            <a:r>
              <a:rPr lang="de-DE" sz="1800" b="1" dirty="0"/>
              <a:t>(</a:t>
            </a:r>
            <a:r>
              <a:rPr lang="de-DE" sz="1800" b="1" dirty="0" smtClean="0"/>
              <a:t>Verwertungslücke)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 smtClean="0"/>
              <a:t>Kaum </a:t>
            </a:r>
            <a:r>
              <a:rPr lang="de-DE" sz="1800" dirty="0"/>
              <a:t>Wissen über die Arbeitssituation von Menschen mit </a:t>
            </a:r>
            <a:r>
              <a:rPr lang="de-DE" sz="1800" dirty="0" smtClean="0"/>
              <a:t>Behinderung(en) </a:t>
            </a:r>
            <a:r>
              <a:rPr lang="de-DE" sz="1800" dirty="0"/>
              <a:t>sowie über ungenutzte Gestaltungspotentiale </a:t>
            </a:r>
            <a:r>
              <a:rPr lang="de-DE" sz="1800" b="1" dirty="0"/>
              <a:t>(Wissens- und Gestaltungslücke)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b="1" dirty="0" smtClean="0">
              <a:sym typeface="Wingdings" panose="05000000000000000000" pitchFamily="2" charset="2"/>
            </a:endParaRPr>
          </a:p>
          <a:p>
            <a:pPr marL="269875" lvl="1" indent="0">
              <a:buNone/>
            </a:pPr>
            <a:endParaRPr lang="de-DE" sz="1800" dirty="0" smtClean="0">
              <a:sym typeface="Wingdings" panose="05000000000000000000" pitchFamily="2" charset="2"/>
            </a:endParaRPr>
          </a:p>
          <a:p>
            <a:pPr marL="612775" lvl="1" indent="-342900">
              <a:buFont typeface="Wingdings" panose="05000000000000000000" pitchFamily="2" charset="2"/>
              <a:buChar char="à"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 smtClean="0"/>
              <a:t>ZfIB</a:t>
            </a:r>
            <a:r>
              <a:rPr lang="de-DE" dirty="0" smtClean="0"/>
              <a:t>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409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6400" y="1072008"/>
            <a:ext cx="8208000" cy="3394472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err="1" smtClean="0">
                <a:sym typeface="Wingdings" panose="05000000000000000000" pitchFamily="2" charset="2"/>
              </a:rPr>
              <a:t>Arbeits</a:t>
            </a:r>
            <a:r>
              <a:rPr lang="de-DE" sz="2000" b="1" dirty="0" smtClean="0">
                <a:sym typeface="Wingdings" panose="05000000000000000000" pitchFamily="2" charset="2"/>
              </a:rPr>
              <a:t>(platz)</a:t>
            </a:r>
            <a:r>
              <a:rPr lang="de-DE" sz="2000" b="1" dirty="0" err="1" smtClean="0">
                <a:sym typeface="Wingdings" panose="05000000000000000000" pitchFamily="2" charset="2"/>
              </a:rPr>
              <a:t>gestaltung</a:t>
            </a:r>
            <a:r>
              <a:rPr lang="de-DE" sz="2000" b="1" dirty="0" smtClean="0">
                <a:sym typeface="Wingdings" panose="05000000000000000000" pitchFamily="2" charset="2"/>
              </a:rPr>
              <a:t> als zentrale Maßnahme für Erwerbsteilhabe, allerdings….</a:t>
            </a:r>
          </a:p>
          <a:p>
            <a:pPr marL="0" indent="0">
              <a:buNone/>
            </a:pPr>
            <a:endParaRPr lang="de-DE" sz="800" b="1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1" dirty="0" smtClean="0">
                <a:sym typeface="Wingdings" panose="05000000000000000000" pitchFamily="2" charset="2"/>
              </a:rPr>
              <a:t> …</a:t>
            </a:r>
            <a:r>
              <a:rPr lang="de-DE" sz="1800" b="0" dirty="0" smtClean="0"/>
              <a:t>Fokus </a:t>
            </a:r>
            <a:r>
              <a:rPr lang="de-DE" sz="1800" b="0" dirty="0"/>
              <a:t>auf die Qualität der Teilhabe anhand von konkreten Arbeitsbedingungen und betrieblichen Rahmenbedingungen </a:t>
            </a:r>
            <a:r>
              <a:rPr lang="de-DE" sz="1800" b="0" dirty="0" smtClean="0"/>
              <a:t>fehlt bisher</a:t>
            </a:r>
            <a:r>
              <a:rPr lang="de-DE" sz="1800" dirty="0" smtClean="0"/>
              <a:t>:</a:t>
            </a:r>
            <a:endParaRPr lang="de-DE" sz="1800" dirty="0"/>
          </a:p>
          <a:p>
            <a:pPr marL="0" indent="0">
              <a:buNone/>
            </a:pPr>
            <a:endParaRPr lang="de-DE" sz="8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/>
              <a:t>Es liegen kaum Daten zur Arbeitssituation von Menschen mit </a:t>
            </a:r>
            <a:r>
              <a:rPr lang="de-DE" sz="1800" dirty="0" smtClean="0"/>
              <a:t>Behinderung(en) </a:t>
            </a:r>
            <a:r>
              <a:rPr lang="de-DE" sz="1800" dirty="0"/>
              <a:t>vor </a:t>
            </a:r>
            <a:r>
              <a:rPr lang="de-DE" sz="1800" b="1" dirty="0"/>
              <a:t>(</a:t>
            </a:r>
            <a:r>
              <a:rPr lang="de-DE" sz="1800" b="1" dirty="0" smtClean="0"/>
              <a:t>Datenlücke)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b="1" dirty="0" smtClean="0">
                <a:solidFill>
                  <a:srgbClr val="C00000"/>
                </a:solidFill>
              </a:rPr>
              <a:t>Bestehende </a:t>
            </a:r>
            <a:r>
              <a:rPr lang="de-DE" sz="1800" b="1" dirty="0">
                <a:solidFill>
                  <a:srgbClr val="C00000"/>
                </a:solidFill>
              </a:rPr>
              <a:t>Daten werden nur selten ausgewertet (</a:t>
            </a:r>
            <a:r>
              <a:rPr lang="de-DE" sz="1800" b="1" dirty="0" smtClean="0">
                <a:solidFill>
                  <a:srgbClr val="C00000"/>
                </a:solidFill>
              </a:rPr>
              <a:t>Verwertungslücke)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 smtClean="0"/>
              <a:t>Kaum </a:t>
            </a:r>
            <a:r>
              <a:rPr lang="de-DE" sz="1800" dirty="0"/>
              <a:t>Wissen über die Arbeitssituation von Menschen mit </a:t>
            </a:r>
            <a:r>
              <a:rPr lang="de-DE" sz="1800" dirty="0" smtClean="0"/>
              <a:t>Behinderung(en) </a:t>
            </a:r>
            <a:r>
              <a:rPr lang="de-DE" sz="1800" dirty="0"/>
              <a:t>sowie über ungenutzte Gestaltungspotentiale </a:t>
            </a:r>
            <a:r>
              <a:rPr lang="de-DE" sz="1800" b="1" dirty="0"/>
              <a:t>(Wissens- und Gestaltungslücke)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b="1" dirty="0" smtClean="0">
              <a:sym typeface="Wingdings" panose="05000000000000000000" pitchFamily="2" charset="2"/>
            </a:endParaRPr>
          </a:p>
          <a:p>
            <a:pPr marL="269875" lvl="1" indent="0">
              <a:buNone/>
            </a:pPr>
            <a:endParaRPr lang="de-DE" sz="1800" dirty="0" smtClean="0">
              <a:sym typeface="Wingdings" panose="05000000000000000000" pitchFamily="2" charset="2"/>
            </a:endParaRPr>
          </a:p>
          <a:p>
            <a:pPr marL="612775" lvl="1" indent="-342900">
              <a:buFont typeface="Wingdings" panose="05000000000000000000" pitchFamily="2" charset="2"/>
              <a:buChar char="à"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851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Analysen mit der BIBB/</a:t>
            </a:r>
            <a:r>
              <a:rPr lang="de-DE" dirty="0" err="1" smtClean="0"/>
              <a:t>BAuA</a:t>
            </a:r>
            <a:r>
              <a:rPr lang="de-DE" dirty="0" smtClean="0"/>
              <a:t>-Erwerbstätigenbefragung 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1" dirty="0" smtClean="0">
                <a:sym typeface="Wingdings" panose="05000000000000000000" pitchFamily="2" charset="2"/>
              </a:rPr>
              <a:t>Daten: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de-DE" sz="1800" b="0" dirty="0"/>
              <a:t>Repräsentative Befragung zur Qualifikation und 	             Arbeitsbedingungen von 20.000 Erwerbstätigen in Deutschland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de-DE" sz="1800" b="0" dirty="0"/>
              <a:t>Wiederholte Querschnittsbefragung, alle 6 Jahre (in aktueller Form seit 2006)</a:t>
            </a:r>
          </a:p>
          <a:p>
            <a:pPr marL="273050" indent="-273050">
              <a:buFont typeface="Arial" panose="020B0604020202020204" pitchFamily="34" charset="0"/>
              <a:buChar char="•"/>
            </a:pPr>
            <a:r>
              <a:rPr lang="de-DE" sz="1800" b="0" dirty="0"/>
              <a:t>Erwerbstätige ab 15 Jahren mit ≥ 10h/Woche entlohnter </a:t>
            </a:r>
            <a:r>
              <a:rPr lang="de-DE" sz="1800" b="0" dirty="0" smtClean="0"/>
              <a:t>Arbeit</a:t>
            </a:r>
          </a:p>
          <a:p>
            <a:pPr marL="0" indent="0">
              <a:buNone/>
            </a:pPr>
            <a:endParaRPr lang="de-DE" sz="800" b="0" dirty="0"/>
          </a:p>
          <a:p>
            <a:pPr marL="0" indent="0">
              <a:buNone/>
            </a:pPr>
            <a:r>
              <a:rPr lang="de-DE" sz="1800" b="1" dirty="0" smtClean="0">
                <a:sym typeface="Wingdings" panose="05000000000000000000" pitchFamily="2" charset="2"/>
              </a:rPr>
              <a:t> Analysesample: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smtClean="0">
                <a:sym typeface="Wingdings" panose="05000000000000000000" pitchFamily="2" charset="2"/>
              </a:rPr>
              <a:t>17.000 abhängig Beschäftigte, davon 1.766 Personen mit </a:t>
            </a:r>
            <a:r>
              <a:rPr lang="de-DE" sz="1800" b="0" u="sng" dirty="0" smtClean="0">
                <a:sym typeface="Wingdings" panose="05000000000000000000" pitchFamily="2" charset="2"/>
              </a:rPr>
              <a:t>amtlich anerkannter</a:t>
            </a:r>
            <a:r>
              <a:rPr lang="de-DE" sz="1800" b="0" dirty="0" smtClean="0">
                <a:sym typeface="Wingdings" panose="05000000000000000000" pitchFamily="2" charset="2"/>
              </a:rPr>
              <a:t> Behinderung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0" dirty="0" smtClean="0">
                <a:sym typeface="Wingdings" panose="05000000000000000000" pitchFamily="2" charset="2"/>
              </a:rPr>
              <a:t>Geschlechterverteilung: mit amtl. anerkannter Behinderung 43 % vs. ohne amtlich anerkannten Behinderung 47 %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b="0" dirty="0" smtClean="0">
              <a:sym typeface="Wingdings" panose="05000000000000000000" pitchFamily="2" charset="2"/>
            </a:endParaRPr>
          </a:p>
          <a:p>
            <a:pPr marL="612775" lvl="1" indent="-342900">
              <a:buFont typeface="Wingdings" panose="05000000000000000000" pitchFamily="2" charset="2"/>
              <a:buChar char="à"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97" y="1099473"/>
            <a:ext cx="1871270" cy="562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7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Psychosoziale Arbeitsbedingungen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844" y="1151659"/>
            <a:ext cx="7385600" cy="3394472"/>
          </a:xfrm>
        </p:spPr>
        <p:txBody>
          <a:bodyPr/>
          <a:lstStyle/>
          <a:p>
            <a:pPr marL="0" indent="0" fontAlgn="t">
              <a:buNone/>
            </a:pPr>
            <a:r>
              <a:rPr lang="de-DE" sz="1800" dirty="0" smtClean="0">
                <a:sym typeface="Wingdings" panose="05000000000000000000" pitchFamily="2" charset="2"/>
              </a:rPr>
              <a:t>Arbeitsanforderungen: </a:t>
            </a:r>
            <a:r>
              <a:rPr lang="de-DE" sz="1800" b="0" dirty="0"/>
              <a:t>Verschiedene Arbeiten gleichzeitig </a:t>
            </a:r>
            <a:r>
              <a:rPr lang="de-DE" sz="1800" b="0" dirty="0" smtClean="0"/>
              <a:t>betreuen, Starker </a:t>
            </a:r>
            <a:r>
              <a:rPr lang="de-DE" sz="1800" b="0" dirty="0"/>
              <a:t>Termin-/</a:t>
            </a:r>
            <a:r>
              <a:rPr lang="de-DE" sz="1800" b="0" dirty="0" smtClean="0"/>
              <a:t>Leistungsdruck, Störungen </a:t>
            </a:r>
            <a:r>
              <a:rPr lang="de-DE" sz="1800" b="0" dirty="0"/>
              <a:t>oder Unterbrechungen bei der </a:t>
            </a:r>
            <a:r>
              <a:rPr lang="de-DE" sz="1800" b="0" dirty="0" smtClean="0"/>
              <a:t>Arbeit, Sehr </a:t>
            </a:r>
            <a:r>
              <a:rPr lang="de-DE" sz="1800" b="0" dirty="0"/>
              <a:t>schnell </a:t>
            </a:r>
            <a:r>
              <a:rPr lang="de-DE" sz="1800" b="0" dirty="0" smtClean="0"/>
              <a:t>Arbeiten, Arbeiten </a:t>
            </a:r>
            <a:r>
              <a:rPr lang="de-DE" sz="1800" b="0" dirty="0"/>
              <a:t>an der Grenze der </a:t>
            </a:r>
            <a:r>
              <a:rPr lang="de-DE" sz="1800" b="0" dirty="0" smtClean="0"/>
              <a:t>Leistungsfähigkeit</a:t>
            </a:r>
          </a:p>
          <a:p>
            <a:pPr marL="0" indent="0" fontAlgn="t">
              <a:buNone/>
            </a:pPr>
            <a:endParaRPr lang="de-DE" sz="1800" b="0" dirty="0" smtClean="0"/>
          </a:p>
          <a:p>
            <a:pPr marL="555625" lvl="1" indent="-285750" fontAlgn="t">
              <a:buFont typeface="Wingdings" panose="05000000000000000000" pitchFamily="2" charset="2"/>
              <a:buChar char="à"/>
            </a:pPr>
            <a:r>
              <a:rPr lang="de-DE" sz="1800" b="0" dirty="0" smtClean="0">
                <a:sym typeface="Wingdings" panose="05000000000000000000" pitchFamily="2" charset="2"/>
              </a:rPr>
              <a:t>Sofern </a:t>
            </a:r>
            <a:r>
              <a:rPr lang="de-DE" sz="1800" b="0" dirty="0">
                <a:sym typeface="Wingdings" panose="05000000000000000000" pitchFamily="2" charset="2"/>
              </a:rPr>
              <a:t>die Befragten eine Arbeitsanforderung „häufig“ erlebten, wurden sie gefragt, ob sie sich durch diese belastet </a:t>
            </a:r>
            <a:r>
              <a:rPr lang="de-DE" sz="1800" b="0" dirty="0" smtClean="0">
                <a:sym typeface="Wingdings" panose="05000000000000000000" pitchFamily="2" charset="2"/>
              </a:rPr>
              <a:t>fühlten</a:t>
            </a:r>
            <a:endParaRPr lang="de-DE" sz="1800" b="0" dirty="0">
              <a:sym typeface="Wingdings" panose="05000000000000000000" pitchFamily="2" charset="2"/>
            </a:endParaRPr>
          </a:p>
          <a:p>
            <a:pPr marL="0" indent="0" fontAlgn="t">
              <a:buNone/>
            </a:pPr>
            <a:endParaRPr lang="de-DE" sz="1800" b="0" dirty="0" smtClean="0"/>
          </a:p>
          <a:p>
            <a:pPr marL="0" indent="0" fontAlgn="t">
              <a:buNone/>
            </a:pPr>
            <a:r>
              <a:rPr lang="de-DE" sz="1800" dirty="0" smtClean="0"/>
              <a:t>Ressourcen: </a:t>
            </a:r>
            <a:r>
              <a:rPr lang="de-DE" sz="1800" b="0" dirty="0"/>
              <a:t>Eigene Arbeit selbst planen und </a:t>
            </a:r>
            <a:r>
              <a:rPr lang="de-DE" sz="1800" b="0" dirty="0" smtClean="0"/>
              <a:t>einteilen, Selbst </a:t>
            </a:r>
            <a:r>
              <a:rPr lang="de-DE" sz="1800" b="0" dirty="0"/>
              <a:t>entscheiden, wann </a:t>
            </a:r>
            <a:r>
              <a:rPr lang="de-DE" sz="1800" b="0" dirty="0" smtClean="0"/>
              <a:t>Pause, Einfluss </a:t>
            </a:r>
            <a:r>
              <a:rPr lang="de-DE" sz="1800" b="0" dirty="0"/>
              <a:t>auf die </a:t>
            </a:r>
            <a:r>
              <a:rPr lang="de-DE" sz="1800" b="0" dirty="0" smtClean="0"/>
              <a:t>Arbeitsmenge, Gute </a:t>
            </a:r>
            <a:r>
              <a:rPr lang="de-DE" sz="1800" b="0" dirty="0"/>
              <a:t>Zusammenarbeit mit Kolleg/-</a:t>
            </a:r>
            <a:r>
              <a:rPr lang="de-DE" sz="1800" b="0" dirty="0" smtClean="0"/>
              <a:t>innen, Am </a:t>
            </a:r>
            <a:r>
              <a:rPr lang="de-DE" sz="1800" b="0" dirty="0"/>
              <a:t>Arbeitsplatz Teil einer </a:t>
            </a:r>
            <a:r>
              <a:rPr lang="de-DE" sz="1800" b="0" dirty="0" smtClean="0"/>
              <a:t>Gemeinschaft, Hilfe/Unterstützung </a:t>
            </a:r>
            <a:r>
              <a:rPr lang="de-DE" sz="1800" b="0" dirty="0"/>
              <a:t>von Kolleg/-</a:t>
            </a:r>
            <a:r>
              <a:rPr lang="de-DE" sz="1800" b="0" dirty="0" smtClean="0"/>
              <a:t>innen</a:t>
            </a:r>
          </a:p>
          <a:p>
            <a:pPr marL="0" indent="0" fontAlgn="t">
              <a:buNone/>
            </a:pPr>
            <a:endParaRPr lang="de-DE" sz="1800" b="0" dirty="0"/>
          </a:p>
          <a:p>
            <a:pPr marL="0" indent="0" fontAlgn="t">
              <a:buNone/>
            </a:pPr>
            <a:r>
              <a:rPr lang="de-DE" sz="1800" b="0" dirty="0" smtClean="0">
                <a:sym typeface="Wingdings" panose="05000000000000000000" pitchFamily="2" charset="2"/>
              </a:rPr>
              <a:t>. </a:t>
            </a:r>
            <a:endParaRPr lang="de-DE" sz="1800" b="0" dirty="0"/>
          </a:p>
          <a:p>
            <a:pPr marL="0" indent="0" fontAlgn="t">
              <a:buNone/>
            </a:pPr>
            <a:endParaRPr lang="de-DE" sz="1800" b="0" dirty="0"/>
          </a:p>
          <a:p>
            <a:pPr marL="0" indent="0">
              <a:buNone/>
            </a:pPr>
            <a:r>
              <a:rPr lang="de-DE" sz="1800" b="0" dirty="0" smtClean="0">
                <a:sym typeface="Wingdings" panose="05000000000000000000" pitchFamily="2" charset="2"/>
              </a:rPr>
              <a:t> </a:t>
            </a:r>
          </a:p>
          <a:p>
            <a:pPr marL="612775" lvl="1" indent="-342900">
              <a:buFont typeface="Wingdings" panose="05000000000000000000" pitchFamily="2" charset="2"/>
              <a:buChar char="à"/>
            </a:pPr>
            <a:endParaRPr lang="de-DE" sz="20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7804552" y="1134000"/>
            <a:ext cx="190500" cy="350149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988676" y="2423084"/>
            <a:ext cx="1302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1A70B8"/>
                </a:solidFill>
              </a:rPr>
              <a:t>h</a:t>
            </a:r>
            <a:r>
              <a:rPr lang="de-DE" sz="1600" b="1" dirty="0" smtClean="0">
                <a:solidFill>
                  <a:srgbClr val="1A70B8"/>
                </a:solidFill>
              </a:rPr>
              <a:t>äufig, </a:t>
            </a:r>
            <a:r>
              <a:rPr lang="de-DE" sz="1600" dirty="0" smtClean="0">
                <a:solidFill>
                  <a:srgbClr val="1A70B8"/>
                </a:solidFill>
              </a:rPr>
              <a:t>manchmal, selten nie</a:t>
            </a:r>
            <a:endParaRPr lang="de-DE" sz="1600" dirty="0">
              <a:solidFill>
                <a:srgbClr val="1A7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9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Arbeitsanforderungen – häufig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928800" y="4425746"/>
            <a:ext cx="5626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rgbClr val="1A70B8"/>
                </a:solidFill>
              </a:rPr>
              <a:t>Datenquelle: BIBB/</a:t>
            </a:r>
            <a:r>
              <a:rPr lang="de-DE" sz="1000" dirty="0" err="1" smtClean="0">
                <a:solidFill>
                  <a:srgbClr val="1A70B8"/>
                </a:solidFill>
              </a:rPr>
              <a:t>BAuA</a:t>
            </a:r>
            <a:r>
              <a:rPr lang="de-DE" sz="1000" dirty="0" smtClean="0">
                <a:solidFill>
                  <a:srgbClr val="1A70B8"/>
                </a:solidFill>
              </a:rPr>
              <a:t>-Erwerbstätigenbefragung 2018</a:t>
            </a:r>
            <a:endParaRPr lang="de-DE" sz="1000" dirty="0">
              <a:solidFill>
                <a:srgbClr val="1A70B8"/>
              </a:solidFill>
            </a:endParaRP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773241"/>
              </p:ext>
            </p:extLst>
          </p:nvPr>
        </p:nvGraphicFramePr>
        <p:xfrm>
          <a:off x="928800" y="1188279"/>
          <a:ext cx="7351200" cy="3213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903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Arbeitsanforderungen – Belastung dadurch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07.10.22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ZfIB-Jahrestagung 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8677-B2D0-CE4F-80A5-D755685D849F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375620"/>
              </p:ext>
            </p:extLst>
          </p:nvPr>
        </p:nvGraphicFramePr>
        <p:xfrm>
          <a:off x="928072" y="1210695"/>
          <a:ext cx="7352656" cy="32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928072" y="4430676"/>
            <a:ext cx="5626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rgbClr val="1A70B8"/>
                </a:solidFill>
              </a:rPr>
              <a:t>Datenquelle: BIBB/</a:t>
            </a:r>
            <a:r>
              <a:rPr lang="de-DE" sz="1000" dirty="0" err="1" smtClean="0">
                <a:solidFill>
                  <a:srgbClr val="1A70B8"/>
                </a:solidFill>
              </a:rPr>
              <a:t>BAuA</a:t>
            </a:r>
            <a:r>
              <a:rPr lang="de-DE" sz="1000" dirty="0" smtClean="0">
                <a:solidFill>
                  <a:srgbClr val="1A70B8"/>
                </a:solidFill>
              </a:rPr>
              <a:t>-Erwerbstätigenbefragung 2018</a:t>
            </a:r>
            <a:endParaRPr lang="de-DE" sz="1000" dirty="0">
              <a:solidFill>
                <a:srgbClr val="1A7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40070"/>
      </p:ext>
    </p:extLst>
  </p:cSld>
  <p:clrMapOvr>
    <a:masterClrMapping/>
  </p:clrMapOvr>
</p:sld>
</file>

<file path=ppt/theme/theme1.xml><?xml version="1.0" encoding="utf-8"?>
<a:theme xmlns:a="http://schemas.openxmlformats.org/drawingml/2006/main" name="PPT_Praes_2015_BAuA_Lay10_final">
  <a:themeElements>
    <a:clrScheme name="Baua-Farben 150303">
      <a:dk1>
        <a:srgbClr val="000000"/>
      </a:dk1>
      <a:lt1>
        <a:sysClr val="window" lastClr="FFFFFF"/>
      </a:lt1>
      <a:dk2>
        <a:srgbClr val="1A70B8"/>
      </a:dk2>
      <a:lt2>
        <a:srgbClr val="E3F2FB"/>
      </a:lt2>
      <a:accent1>
        <a:srgbClr val="1A70B8"/>
      </a:accent1>
      <a:accent2>
        <a:srgbClr val="75BEEA"/>
      </a:accent2>
      <a:accent3>
        <a:srgbClr val="ACD8F2"/>
      </a:accent3>
      <a:accent4>
        <a:srgbClr val="ABD18F"/>
      </a:accent4>
      <a:accent5>
        <a:srgbClr val="C4DFB1"/>
      </a:accent5>
      <a:accent6>
        <a:srgbClr val="F1B300"/>
      </a:accent6>
      <a:hlink>
        <a:srgbClr val="1A70B8"/>
      </a:hlink>
      <a:folHlink>
        <a:srgbClr val="1A70B8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orlage PPP Format 16-9.pptx" id="{5116517B-1A19-42AD-8872-F4AEEBE39FA0}" vid="{DE242F1B-B681-4983-80BC-79541F379E2F}"/>
    </a:ext>
  </a:extLst>
</a:theme>
</file>

<file path=ppt/theme/theme2.xml><?xml version="1.0" encoding="utf-8"?>
<a:theme xmlns:a="http://schemas.openxmlformats.org/drawingml/2006/main" name="4 Baua Master ">
  <a:themeElements>
    <a:clrScheme name="Baua-Farben 150303">
      <a:dk1>
        <a:srgbClr val="000000"/>
      </a:dk1>
      <a:lt1>
        <a:sysClr val="window" lastClr="FFFFFF"/>
      </a:lt1>
      <a:dk2>
        <a:srgbClr val="1A70B8"/>
      </a:dk2>
      <a:lt2>
        <a:srgbClr val="E3F2FB"/>
      </a:lt2>
      <a:accent1>
        <a:srgbClr val="1A70B8"/>
      </a:accent1>
      <a:accent2>
        <a:srgbClr val="75BEEA"/>
      </a:accent2>
      <a:accent3>
        <a:srgbClr val="ACD8F2"/>
      </a:accent3>
      <a:accent4>
        <a:srgbClr val="ABD18F"/>
      </a:accent4>
      <a:accent5>
        <a:srgbClr val="C4DFB1"/>
      </a:accent5>
      <a:accent6>
        <a:srgbClr val="F1B300"/>
      </a:accent6>
      <a:hlink>
        <a:srgbClr val="1A70B8"/>
      </a:hlink>
      <a:folHlink>
        <a:srgbClr val="1A70B8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orlage PPP Format 16-9.pptx" id="{5116517B-1A19-42AD-8872-F4AEEBE39FA0}" vid="{5E92F7F5-5C26-4634-89A9-851F16798DAA}"/>
    </a:ext>
  </a:extLst>
</a:theme>
</file>

<file path=ppt/theme/theme3.xml><?xml version="1.0" encoding="utf-8"?>
<a:theme xmlns:a="http://schemas.openxmlformats.org/drawingml/2006/main" name="5 Baua Master">
  <a:themeElements>
    <a:clrScheme name="Baua-Farben 150303">
      <a:dk1>
        <a:srgbClr val="000000"/>
      </a:dk1>
      <a:lt1>
        <a:sysClr val="window" lastClr="FFFFFF"/>
      </a:lt1>
      <a:dk2>
        <a:srgbClr val="1A70B8"/>
      </a:dk2>
      <a:lt2>
        <a:srgbClr val="E3F2FB"/>
      </a:lt2>
      <a:accent1>
        <a:srgbClr val="1A70B8"/>
      </a:accent1>
      <a:accent2>
        <a:srgbClr val="75BEEA"/>
      </a:accent2>
      <a:accent3>
        <a:srgbClr val="ACD8F2"/>
      </a:accent3>
      <a:accent4>
        <a:srgbClr val="ABD18F"/>
      </a:accent4>
      <a:accent5>
        <a:srgbClr val="C4DFB1"/>
      </a:accent5>
      <a:accent6>
        <a:srgbClr val="F1B300"/>
      </a:accent6>
      <a:hlink>
        <a:srgbClr val="1A70B8"/>
      </a:hlink>
      <a:folHlink>
        <a:srgbClr val="1A70B8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orlage PPP Format 16-9.pptx" id="{5116517B-1A19-42AD-8872-F4AEEBE39FA0}" vid="{EDA68F83-EDAC-4C8E-808A-3B5AB0EC715F}"/>
    </a:ext>
  </a:ext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BAuA-Vorlage_16-9</Template>
  <TotalTime>0</TotalTime>
  <Words>1341</Words>
  <Application>Microsoft Office PowerPoint</Application>
  <PresentationFormat>Bildschirmpräsentation (16:9)</PresentationFormat>
  <Paragraphs>203</Paragraphs>
  <Slides>15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PPT_Praes_2015_BAuA_Lay10_final</vt:lpstr>
      <vt:lpstr>4 Baua Master </vt:lpstr>
      <vt:lpstr>5 Baua Master</vt:lpstr>
      <vt:lpstr>Arbeitsbedingungen von Menschen mit Behinderung aus der Perspektive des Arbeits- und Gesundheitsschutzes b Lena Hünefeld &amp; Sophie Teborg</vt:lpstr>
      <vt:lpstr>Ausgangssituation I</vt:lpstr>
      <vt:lpstr>Ausgangssituation II</vt:lpstr>
      <vt:lpstr>Ausgangssituation III</vt:lpstr>
      <vt:lpstr>Ausgangssituation III</vt:lpstr>
      <vt:lpstr>Analysen mit der BIBB/BAuA-Erwerbstätigenbefragung 2018</vt:lpstr>
      <vt:lpstr>Psychosoziale Arbeitsbedingungen</vt:lpstr>
      <vt:lpstr>Arbeitsanforderungen – häufig</vt:lpstr>
      <vt:lpstr>Arbeitsanforderungen – Belastung dadurch</vt:lpstr>
      <vt:lpstr>Ressourcen – häufig </vt:lpstr>
      <vt:lpstr>Fazit</vt:lpstr>
      <vt:lpstr>Limitationen </vt:lpstr>
      <vt:lpstr>Ausblick – BAuA-Projekt: Qualität der Teilhabe </vt:lpstr>
      <vt:lpstr>Vielen Dank</vt:lpstr>
      <vt:lpstr>Literatur</vt:lpstr>
    </vt:vector>
  </TitlesOfParts>
  <Company>BAuA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Hünefeld, Lena</dc:creator>
  <cp:lastModifiedBy>Hünefeld, Lena</cp:lastModifiedBy>
  <cp:revision>33</cp:revision>
  <dcterms:created xsi:type="dcterms:W3CDTF">2022-09-29T06:36:59Z</dcterms:created>
  <dcterms:modified xsi:type="dcterms:W3CDTF">2022-09-29T13:28:28Z</dcterms:modified>
</cp:coreProperties>
</file>